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1"/>
  </p:sldMasterIdLst>
  <p:notesMasterIdLst>
    <p:notesMasterId r:id="rId49"/>
  </p:notesMasterIdLst>
  <p:handoutMasterIdLst>
    <p:handoutMasterId r:id="rId50"/>
  </p:handoutMasterIdLst>
  <p:sldIdLst>
    <p:sldId id="707" r:id="rId2"/>
    <p:sldId id="963" r:id="rId3"/>
    <p:sldId id="861" r:id="rId4"/>
    <p:sldId id="823" r:id="rId5"/>
    <p:sldId id="824" r:id="rId6"/>
    <p:sldId id="825" r:id="rId7"/>
    <p:sldId id="862" r:id="rId8"/>
    <p:sldId id="827" r:id="rId9"/>
    <p:sldId id="828" r:id="rId10"/>
    <p:sldId id="829" r:id="rId11"/>
    <p:sldId id="830" r:id="rId12"/>
    <p:sldId id="858" r:id="rId13"/>
    <p:sldId id="973" r:id="rId14"/>
    <p:sldId id="841" r:id="rId15"/>
    <p:sldId id="947" r:id="rId16"/>
    <p:sldId id="842" r:id="rId17"/>
    <p:sldId id="843" r:id="rId18"/>
    <p:sldId id="943" r:id="rId19"/>
    <p:sldId id="961" r:id="rId20"/>
    <p:sldId id="962" r:id="rId21"/>
    <p:sldId id="844" r:id="rId22"/>
    <p:sldId id="845" r:id="rId23"/>
    <p:sldId id="847" r:id="rId24"/>
    <p:sldId id="848" r:id="rId25"/>
    <p:sldId id="949" r:id="rId26"/>
    <p:sldId id="849" r:id="rId27"/>
    <p:sldId id="850" r:id="rId28"/>
    <p:sldId id="851" r:id="rId29"/>
    <p:sldId id="852" r:id="rId30"/>
    <p:sldId id="950" r:id="rId31"/>
    <p:sldId id="951" r:id="rId32"/>
    <p:sldId id="952" r:id="rId33"/>
    <p:sldId id="953" r:id="rId34"/>
    <p:sldId id="954" r:id="rId35"/>
    <p:sldId id="955" r:id="rId36"/>
    <p:sldId id="956" r:id="rId37"/>
    <p:sldId id="957" r:id="rId38"/>
    <p:sldId id="971" r:id="rId39"/>
    <p:sldId id="964" r:id="rId40"/>
    <p:sldId id="968" r:id="rId41"/>
    <p:sldId id="969" r:id="rId42"/>
    <p:sldId id="970" r:id="rId43"/>
    <p:sldId id="958" r:id="rId44"/>
    <p:sldId id="854" r:id="rId45"/>
    <p:sldId id="855" r:id="rId46"/>
    <p:sldId id="856" r:id="rId47"/>
    <p:sldId id="972" r:id="rId48"/>
  </p:sldIdLst>
  <p:sldSz cx="9144000" cy="6858000" type="screen4x3"/>
  <p:notesSz cx="6815138" cy="9942513"/>
  <p:defaultTextStyle>
    <a:defPPr>
      <a:defRPr lang="zh-CN"/>
    </a:defPPr>
    <a:lvl1pPr algn="ctr" rtl="0" fontAlgn="base">
      <a:spcBef>
        <a:spcPct val="0"/>
      </a:spcBef>
      <a:spcAft>
        <a:spcPct val="0"/>
      </a:spcAft>
      <a:defRPr sz="2000" kern="1200">
        <a:solidFill>
          <a:schemeClr val="tx1"/>
        </a:solidFill>
        <a:latin typeface="Verdana" pitchFamily="34" charset="0"/>
        <a:ea typeface="宋体" pitchFamily="2" charset="-122"/>
        <a:cs typeface="+mn-cs"/>
      </a:defRPr>
    </a:lvl1pPr>
    <a:lvl2pPr marL="457200" algn="ctr" rtl="0" fontAlgn="base">
      <a:spcBef>
        <a:spcPct val="0"/>
      </a:spcBef>
      <a:spcAft>
        <a:spcPct val="0"/>
      </a:spcAft>
      <a:defRPr sz="2000" kern="1200">
        <a:solidFill>
          <a:schemeClr val="tx1"/>
        </a:solidFill>
        <a:latin typeface="Verdana" pitchFamily="34" charset="0"/>
        <a:ea typeface="宋体" pitchFamily="2" charset="-122"/>
        <a:cs typeface="+mn-cs"/>
      </a:defRPr>
    </a:lvl2pPr>
    <a:lvl3pPr marL="914400" algn="ctr" rtl="0" fontAlgn="base">
      <a:spcBef>
        <a:spcPct val="0"/>
      </a:spcBef>
      <a:spcAft>
        <a:spcPct val="0"/>
      </a:spcAft>
      <a:defRPr sz="2000" kern="1200">
        <a:solidFill>
          <a:schemeClr val="tx1"/>
        </a:solidFill>
        <a:latin typeface="Verdana" pitchFamily="34" charset="0"/>
        <a:ea typeface="宋体" pitchFamily="2" charset="-122"/>
        <a:cs typeface="+mn-cs"/>
      </a:defRPr>
    </a:lvl3pPr>
    <a:lvl4pPr marL="1371600" algn="ctr" rtl="0" fontAlgn="base">
      <a:spcBef>
        <a:spcPct val="0"/>
      </a:spcBef>
      <a:spcAft>
        <a:spcPct val="0"/>
      </a:spcAft>
      <a:defRPr sz="2000" kern="1200">
        <a:solidFill>
          <a:schemeClr val="tx1"/>
        </a:solidFill>
        <a:latin typeface="Verdana" pitchFamily="34" charset="0"/>
        <a:ea typeface="宋体" pitchFamily="2" charset="-122"/>
        <a:cs typeface="+mn-cs"/>
      </a:defRPr>
    </a:lvl4pPr>
    <a:lvl5pPr marL="1828800" algn="ctr" rtl="0" fontAlgn="base">
      <a:spcBef>
        <a:spcPct val="0"/>
      </a:spcBef>
      <a:spcAft>
        <a:spcPct val="0"/>
      </a:spcAft>
      <a:defRPr sz="2000" kern="1200">
        <a:solidFill>
          <a:schemeClr val="tx1"/>
        </a:solidFill>
        <a:latin typeface="Verdana" pitchFamily="34" charset="0"/>
        <a:ea typeface="宋体" pitchFamily="2" charset="-122"/>
        <a:cs typeface="+mn-cs"/>
      </a:defRPr>
    </a:lvl5pPr>
    <a:lvl6pPr marL="2286000" algn="l" defTabSz="914400" rtl="0" eaLnBrk="1" latinLnBrk="0" hangingPunct="1">
      <a:defRPr sz="2000" kern="1200">
        <a:solidFill>
          <a:schemeClr val="tx1"/>
        </a:solidFill>
        <a:latin typeface="Verdana" pitchFamily="34" charset="0"/>
        <a:ea typeface="宋体" pitchFamily="2" charset="-122"/>
        <a:cs typeface="+mn-cs"/>
      </a:defRPr>
    </a:lvl6pPr>
    <a:lvl7pPr marL="2743200" algn="l" defTabSz="914400" rtl="0" eaLnBrk="1" latinLnBrk="0" hangingPunct="1">
      <a:defRPr sz="2000" kern="1200">
        <a:solidFill>
          <a:schemeClr val="tx1"/>
        </a:solidFill>
        <a:latin typeface="Verdana" pitchFamily="34" charset="0"/>
        <a:ea typeface="宋体" pitchFamily="2" charset="-122"/>
        <a:cs typeface="+mn-cs"/>
      </a:defRPr>
    </a:lvl7pPr>
    <a:lvl8pPr marL="3200400" algn="l" defTabSz="914400" rtl="0" eaLnBrk="1" latinLnBrk="0" hangingPunct="1">
      <a:defRPr sz="2000" kern="1200">
        <a:solidFill>
          <a:schemeClr val="tx1"/>
        </a:solidFill>
        <a:latin typeface="Verdana" pitchFamily="34" charset="0"/>
        <a:ea typeface="宋体" pitchFamily="2" charset="-122"/>
        <a:cs typeface="+mn-cs"/>
      </a:defRPr>
    </a:lvl8pPr>
    <a:lvl9pPr marL="3657600" algn="l" defTabSz="914400" rtl="0" eaLnBrk="1" latinLnBrk="0" hangingPunct="1">
      <a:defRPr sz="2000" kern="1200">
        <a:solidFill>
          <a:schemeClr val="tx1"/>
        </a:solidFill>
        <a:latin typeface="Verdana" pitchFamily="34" charset="0"/>
        <a:ea typeface="宋体"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132">
          <p15:clr>
            <a:srgbClr val="A4A3A4"/>
          </p15:clr>
        </p15:guide>
        <p15:guide id="2" pos="2147">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97979"/>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808" autoAdjust="0"/>
    <p:restoredTop sz="69494" autoAdjust="0"/>
  </p:normalViewPr>
  <p:slideViewPr>
    <p:cSldViewPr>
      <p:cViewPr varScale="1">
        <p:scale>
          <a:sx n="79" d="100"/>
          <a:sy n="79" d="100"/>
        </p:scale>
        <p:origin x="2478" y="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56" d="100"/>
          <a:sy n="56" d="100"/>
        </p:scale>
        <p:origin x="-1236" y="-96"/>
      </p:cViewPr>
      <p:guideLst>
        <p:guide orient="horz" pos="3132"/>
        <p:guide pos="2147"/>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handoutMaster" Target="handoutMasters/handout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7.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p:cNvSpPr>
            <a:spLocks noGrp="1" noChangeArrowheads="1"/>
          </p:cNvSpPr>
          <p:nvPr>
            <p:ph type="hdr" sz="quarter"/>
          </p:nvPr>
        </p:nvSpPr>
        <p:spPr bwMode="auto">
          <a:xfrm>
            <a:off x="0" y="0"/>
            <a:ext cx="2952750" cy="4968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200">
                <a:latin typeface="Arial" charset="0"/>
              </a:defRPr>
            </a:lvl1pPr>
          </a:lstStyle>
          <a:p>
            <a:pPr>
              <a:defRPr/>
            </a:pPr>
            <a:endParaRPr lang="en-US" altLang="zh-CN"/>
          </a:p>
        </p:txBody>
      </p:sp>
      <p:sp>
        <p:nvSpPr>
          <p:cNvPr id="7171" name="Rectangle 3"/>
          <p:cNvSpPr>
            <a:spLocks noGrp="1" noChangeArrowheads="1"/>
          </p:cNvSpPr>
          <p:nvPr>
            <p:ph type="dt" sz="quarter" idx="1"/>
          </p:nvPr>
        </p:nvSpPr>
        <p:spPr bwMode="auto">
          <a:xfrm>
            <a:off x="3860800" y="0"/>
            <a:ext cx="2952750" cy="4968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Arial" charset="0"/>
              </a:defRPr>
            </a:lvl1pPr>
          </a:lstStyle>
          <a:p>
            <a:pPr>
              <a:defRPr/>
            </a:pPr>
            <a:endParaRPr lang="en-US" altLang="zh-CN"/>
          </a:p>
        </p:txBody>
      </p:sp>
      <p:sp>
        <p:nvSpPr>
          <p:cNvPr id="7172" name="Rectangle 4"/>
          <p:cNvSpPr>
            <a:spLocks noGrp="1" noChangeArrowheads="1"/>
          </p:cNvSpPr>
          <p:nvPr>
            <p:ph type="ftr" sz="quarter" idx="2"/>
          </p:nvPr>
        </p:nvSpPr>
        <p:spPr bwMode="auto">
          <a:xfrm>
            <a:off x="0" y="9444038"/>
            <a:ext cx="2952750" cy="496887"/>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a:defRPr sz="1200">
                <a:latin typeface="Arial" charset="0"/>
              </a:defRPr>
            </a:lvl1pPr>
          </a:lstStyle>
          <a:p>
            <a:pPr>
              <a:defRPr/>
            </a:pPr>
            <a:endParaRPr lang="en-US" altLang="zh-CN"/>
          </a:p>
        </p:txBody>
      </p:sp>
      <p:sp>
        <p:nvSpPr>
          <p:cNvPr id="7173" name="Rectangle 5"/>
          <p:cNvSpPr>
            <a:spLocks noGrp="1" noChangeArrowheads="1"/>
          </p:cNvSpPr>
          <p:nvPr>
            <p:ph type="sldNum" sz="quarter" idx="3"/>
          </p:nvPr>
        </p:nvSpPr>
        <p:spPr bwMode="auto">
          <a:xfrm>
            <a:off x="3860800" y="9444038"/>
            <a:ext cx="2952750" cy="496887"/>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Arial" charset="0"/>
              </a:defRPr>
            </a:lvl1pPr>
          </a:lstStyle>
          <a:p>
            <a:pPr>
              <a:defRPr/>
            </a:pPr>
            <a:fld id="{F7033A09-4ED5-4AB7-AB7D-DE65CACABD6E}" type="slidenum">
              <a:rPr lang="en-US" altLang="zh-CN"/>
              <a:pPr>
                <a:defRPr/>
              </a:pPr>
              <a:t>‹#›</a:t>
            </a:fld>
            <a:endParaRPr lang="en-US" altLang="zh-CN"/>
          </a:p>
        </p:txBody>
      </p:sp>
    </p:spTree>
    <p:extLst>
      <p:ext uri="{BB962C8B-B14F-4D97-AF65-F5344CB8AC3E}">
        <p14:creationId xmlns:p14="http://schemas.microsoft.com/office/powerpoint/2010/main" val="160352240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6674" name="Rectangle 2"/>
          <p:cNvSpPr>
            <a:spLocks noGrp="1" noChangeArrowheads="1"/>
          </p:cNvSpPr>
          <p:nvPr>
            <p:ph type="hdr" sz="quarter"/>
          </p:nvPr>
        </p:nvSpPr>
        <p:spPr bwMode="auto">
          <a:xfrm>
            <a:off x="0" y="0"/>
            <a:ext cx="2952750" cy="4968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200">
                <a:latin typeface="Arial" charset="0"/>
              </a:defRPr>
            </a:lvl1pPr>
          </a:lstStyle>
          <a:p>
            <a:pPr>
              <a:defRPr/>
            </a:pPr>
            <a:endParaRPr lang="en-US" altLang="zh-CN"/>
          </a:p>
        </p:txBody>
      </p:sp>
      <p:sp>
        <p:nvSpPr>
          <p:cNvPr id="156675" name="Rectangle 3"/>
          <p:cNvSpPr>
            <a:spLocks noGrp="1" noChangeArrowheads="1"/>
          </p:cNvSpPr>
          <p:nvPr>
            <p:ph type="dt" idx="1"/>
          </p:nvPr>
        </p:nvSpPr>
        <p:spPr bwMode="auto">
          <a:xfrm>
            <a:off x="3860800" y="0"/>
            <a:ext cx="2952750" cy="4968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Arial" charset="0"/>
              </a:defRPr>
            </a:lvl1pPr>
          </a:lstStyle>
          <a:p>
            <a:pPr>
              <a:defRPr/>
            </a:pPr>
            <a:endParaRPr lang="en-US" altLang="zh-CN"/>
          </a:p>
        </p:txBody>
      </p:sp>
      <p:sp>
        <p:nvSpPr>
          <p:cNvPr id="83972" name="Rectangle 4"/>
          <p:cNvSpPr>
            <a:spLocks noGrp="1" noRot="1" noChangeAspect="1" noChangeArrowheads="1" noTextEdit="1"/>
          </p:cNvSpPr>
          <p:nvPr>
            <p:ph type="sldImg" idx="2"/>
          </p:nvPr>
        </p:nvSpPr>
        <p:spPr bwMode="auto">
          <a:xfrm>
            <a:off x="923925" y="746125"/>
            <a:ext cx="4970463" cy="3727450"/>
          </a:xfrm>
          <a:prstGeom prst="rect">
            <a:avLst/>
          </a:prstGeom>
          <a:noFill/>
          <a:ln w="9525">
            <a:solidFill>
              <a:srgbClr val="000000"/>
            </a:solidFill>
            <a:miter lim="800000"/>
            <a:headEnd/>
            <a:tailEnd/>
          </a:ln>
        </p:spPr>
      </p:sp>
      <p:sp>
        <p:nvSpPr>
          <p:cNvPr id="156677" name="Rectangle 5"/>
          <p:cNvSpPr>
            <a:spLocks noGrp="1" noChangeArrowheads="1"/>
          </p:cNvSpPr>
          <p:nvPr>
            <p:ph type="body" sz="quarter" idx="3"/>
          </p:nvPr>
        </p:nvSpPr>
        <p:spPr bwMode="auto">
          <a:xfrm>
            <a:off x="681038" y="4722813"/>
            <a:ext cx="5453062" cy="44735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156678" name="Rectangle 6"/>
          <p:cNvSpPr>
            <a:spLocks noGrp="1" noChangeArrowheads="1"/>
          </p:cNvSpPr>
          <p:nvPr>
            <p:ph type="ftr" sz="quarter" idx="4"/>
          </p:nvPr>
        </p:nvSpPr>
        <p:spPr bwMode="auto">
          <a:xfrm>
            <a:off x="0" y="9444038"/>
            <a:ext cx="2952750" cy="496887"/>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a:defRPr sz="1200">
                <a:latin typeface="Arial" charset="0"/>
              </a:defRPr>
            </a:lvl1pPr>
          </a:lstStyle>
          <a:p>
            <a:pPr>
              <a:defRPr/>
            </a:pPr>
            <a:endParaRPr lang="en-US" altLang="zh-CN"/>
          </a:p>
        </p:txBody>
      </p:sp>
      <p:sp>
        <p:nvSpPr>
          <p:cNvPr id="156679" name="Rectangle 7"/>
          <p:cNvSpPr>
            <a:spLocks noGrp="1" noChangeArrowheads="1"/>
          </p:cNvSpPr>
          <p:nvPr>
            <p:ph type="sldNum" sz="quarter" idx="5"/>
          </p:nvPr>
        </p:nvSpPr>
        <p:spPr bwMode="auto">
          <a:xfrm>
            <a:off x="3860800" y="9444038"/>
            <a:ext cx="2952750" cy="496887"/>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Arial" charset="0"/>
              </a:defRPr>
            </a:lvl1pPr>
          </a:lstStyle>
          <a:p>
            <a:pPr>
              <a:defRPr/>
            </a:pPr>
            <a:fld id="{424ED01E-F8F9-4F54-B30C-0380FCF998DB}" type="slidenum">
              <a:rPr lang="en-US" altLang="zh-CN"/>
              <a:pPr>
                <a:defRPr/>
              </a:pPr>
              <a:t>‹#›</a:t>
            </a:fld>
            <a:endParaRPr lang="en-US" altLang="zh-CN"/>
          </a:p>
        </p:txBody>
      </p:sp>
    </p:spTree>
    <p:extLst>
      <p:ext uri="{BB962C8B-B14F-4D97-AF65-F5344CB8AC3E}">
        <p14:creationId xmlns:p14="http://schemas.microsoft.com/office/powerpoint/2010/main" val="129120491"/>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Arial"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Arial"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Arial"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Arial"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Arial"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www.baidu.com"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a:spLocks noGrp="1" noChangeArrowheads="1"/>
          </p:cNvSpPr>
          <p:nvPr>
            <p:ph type="sldNum" sz="quarter" idx="5"/>
          </p:nvPr>
        </p:nvSpPr>
        <p:spPr>
          <a:noFill/>
        </p:spPr>
        <p:txBody>
          <a:bodyPr/>
          <a:lstStyle/>
          <a:p>
            <a:fld id="{D961CB55-6D86-4A2B-B033-82BC03CB3950}" type="slidenum">
              <a:rPr lang="en-US" altLang="zh-CN" smtClean="0"/>
              <a:pPr/>
              <a:t>1</a:t>
            </a:fld>
            <a:endParaRPr lang="en-US" altLang="zh-CN"/>
          </a:p>
        </p:txBody>
      </p:sp>
      <p:sp>
        <p:nvSpPr>
          <p:cNvPr id="84995" name="Rectangle 2"/>
          <p:cNvSpPr>
            <a:spLocks noGrp="1" noRot="1" noChangeAspect="1" noChangeArrowheads="1" noTextEdit="1"/>
          </p:cNvSpPr>
          <p:nvPr>
            <p:ph type="sldImg"/>
          </p:nvPr>
        </p:nvSpPr>
        <p:spPr>
          <a:ln/>
        </p:spPr>
      </p:sp>
      <p:sp>
        <p:nvSpPr>
          <p:cNvPr id="84996" name="Rectangle 3"/>
          <p:cNvSpPr>
            <a:spLocks noGrp="1" noChangeArrowheads="1"/>
          </p:cNvSpPr>
          <p:nvPr>
            <p:ph type="body" idx="1"/>
          </p:nvPr>
        </p:nvSpPr>
        <p:spPr>
          <a:noFill/>
          <a:ln/>
        </p:spPr>
        <p:txBody>
          <a:bodyPr/>
          <a:lstStyle/>
          <a:p>
            <a:pPr eaLnBrk="1" hangingPunct="1"/>
            <a:r>
              <a:rPr lang="zh-CN" altLang="en-US"/>
              <a:t>第二节课</a:t>
            </a:r>
            <a:endParaRPr lang="zh-CN" alt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C98198BD-776A-4005-8B85-08A7FAB2A0AB}" type="slidenum">
              <a:rPr lang="en-US" altLang="zh-CN" smtClean="0"/>
              <a:pPr>
                <a:defRPr/>
              </a:pPr>
              <a:t>14</a:t>
            </a:fld>
            <a:endParaRPr lang="en-US" altLang="zh-CN"/>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zh-CN" sz="1200" kern="1200" dirty="0">
                <a:solidFill>
                  <a:schemeClr val="tx1"/>
                </a:solidFill>
                <a:latin typeface="Arial" pitchFamily="34" charset="0"/>
                <a:ea typeface="宋体" pitchFamily="2" charset="-122"/>
                <a:cs typeface="+mn-cs"/>
              </a:rPr>
              <a:t>后台自动寻找域名注册信息数据库并查询返回结果的</a:t>
            </a:r>
            <a:r>
              <a:rPr lang="en-US" altLang="zh-CN" sz="1200" kern="1200" dirty="0" err="1">
                <a:solidFill>
                  <a:schemeClr val="tx1"/>
                </a:solidFill>
                <a:latin typeface="Arial" pitchFamily="34" charset="0"/>
                <a:ea typeface="宋体" pitchFamily="2" charset="-122"/>
                <a:cs typeface="+mn-cs"/>
              </a:rPr>
              <a:t>Whois</a:t>
            </a:r>
            <a:r>
              <a:rPr lang="zh-CN" altLang="zh-CN" sz="1200" kern="1200" dirty="0">
                <a:solidFill>
                  <a:schemeClr val="tx1"/>
                </a:solidFill>
                <a:latin typeface="Arial" pitchFamily="34" charset="0"/>
                <a:ea typeface="宋体" pitchFamily="2" charset="-122"/>
                <a:cs typeface="+mn-cs"/>
              </a:rPr>
              <a:t>服务，如万网、站长之家</a:t>
            </a:r>
            <a:r>
              <a:rPr lang="en-US" altLang="zh-CN" sz="1200" kern="1200" dirty="0">
                <a:solidFill>
                  <a:schemeClr val="tx1"/>
                </a:solidFill>
                <a:latin typeface="Arial" pitchFamily="34" charset="0"/>
                <a:ea typeface="宋体" pitchFamily="2" charset="-122"/>
                <a:cs typeface="+mn-cs"/>
              </a:rPr>
              <a:t>(whois.chinaz.com)</a:t>
            </a:r>
            <a:r>
              <a:rPr lang="zh-CN" altLang="zh-CN" sz="1200" kern="1200" dirty="0">
                <a:solidFill>
                  <a:schemeClr val="tx1"/>
                </a:solidFill>
                <a:latin typeface="Arial" pitchFamily="34" charset="0"/>
                <a:ea typeface="宋体" pitchFamily="2" charset="-122"/>
                <a:cs typeface="+mn-cs"/>
              </a:rPr>
              <a:t>等</a:t>
            </a:r>
            <a:endParaRPr lang="zh-CN" altLang="en-US" dirty="0"/>
          </a:p>
        </p:txBody>
      </p:sp>
      <p:sp>
        <p:nvSpPr>
          <p:cNvPr id="4" name="灯片编号占位符 3"/>
          <p:cNvSpPr>
            <a:spLocks noGrp="1"/>
          </p:cNvSpPr>
          <p:nvPr>
            <p:ph type="sldNum" sz="quarter" idx="10"/>
          </p:nvPr>
        </p:nvSpPr>
        <p:spPr/>
        <p:txBody>
          <a:bodyPr/>
          <a:lstStyle/>
          <a:p>
            <a:pPr>
              <a:defRPr/>
            </a:pPr>
            <a:fld id="{C98198BD-776A-4005-8B85-08A7FAB2A0AB}" type="slidenum">
              <a:rPr lang="en-US" altLang="zh-CN" smtClean="0"/>
              <a:pPr>
                <a:defRPr/>
              </a:pPr>
              <a:t>16</a:t>
            </a:fld>
            <a:endParaRPr lang="en-US" altLang="zh-CN"/>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a:t>百度在美国法院起诉</a:t>
            </a:r>
            <a:r>
              <a:rPr lang="en-US" altLang="zh-CN" dirty="0"/>
              <a:t>register.com</a:t>
            </a:r>
            <a:r>
              <a:rPr lang="zh-CN" altLang="en-US" dirty="0"/>
              <a:t>，经调节</a:t>
            </a:r>
            <a:endParaRPr lang="en-US" altLang="zh-CN" dirty="0"/>
          </a:p>
          <a:p>
            <a:endParaRPr lang="en-US" altLang="zh-CN" dirty="0"/>
          </a:p>
          <a:p>
            <a:r>
              <a:rPr lang="en-US" altLang="zh-CN" dirty="0"/>
              <a:t>去年12</a:t>
            </a:r>
            <a:r>
              <a:rPr lang="zh-CN" altLang="en-US" dirty="0"/>
              <a:t>月，</a:t>
            </a:r>
            <a:r>
              <a:rPr lang="en-US" altLang="zh-CN" dirty="0"/>
              <a:t>register.com</a:t>
            </a:r>
            <a:r>
              <a:rPr lang="zh-CN" altLang="en-US" dirty="0"/>
              <a:t>就年初百度域名劫持事件向百度赔偿道歉。</a:t>
            </a:r>
            <a:endParaRPr lang="en-US" altLang="zh-CN" dirty="0"/>
          </a:p>
          <a:p>
            <a:r>
              <a:rPr lang="en-US" altLang="zh-TW" dirty="0"/>
              <a:t>Register</a:t>
            </a:r>
            <a:r>
              <a:rPr lang="zh-TW" altLang="en-US" dirty="0"/>
              <a:t>公司负责人称，经过内部调查发现，由于</a:t>
            </a:r>
            <a:r>
              <a:rPr lang="en-US" altLang="zh-TW" dirty="0"/>
              <a:t>Register</a:t>
            </a:r>
            <a:r>
              <a:rPr lang="zh-TW" altLang="en-US" dirty="0"/>
              <a:t>公司安全防护协议存在漏洞，导致网络攻击者突破其安全防护，造成了百度公司网站和运营的严重中断。 </a:t>
            </a:r>
            <a:endParaRPr lang="en-US" altLang="zh-CN" dirty="0"/>
          </a:p>
          <a:p>
            <a:endParaRPr lang="en-US" altLang="zh-CN" dirty="0"/>
          </a:p>
          <a:p>
            <a:r>
              <a:rPr lang="zh-CN" altLang="en-US" dirty="0"/>
              <a:t>第一堂课讲到这</a:t>
            </a:r>
          </a:p>
        </p:txBody>
      </p:sp>
      <p:sp>
        <p:nvSpPr>
          <p:cNvPr id="4" name="灯片编号占位符 3"/>
          <p:cNvSpPr>
            <a:spLocks noGrp="1"/>
          </p:cNvSpPr>
          <p:nvPr>
            <p:ph type="sldNum" sz="quarter" idx="10"/>
          </p:nvPr>
        </p:nvSpPr>
        <p:spPr/>
        <p:txBody>
          <a:bodyPr/>
          <a:lstStyle/>
          <a:p>
            <a:pPr>
              <a:defRPr/>
            </a:pPr>
            <a:fld id="{424ED01E-F8F9-4F54-B30C-0380FCF998DB}" type="slidenum">
              <a:rPr lang="en-US" altLang="zh-CN" smtClean="0"/>
              <a:pPr>
                <a:defRPr/>
              </a:pPr>
              <a:t>18</a:t>
            </a:fld>
            <a:endParaRPr lang="en-US" altLang="zh-CN"/>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幻灯片图像占位符 1"/>
          <p:cNvSpPr>
            <a:spLocks noGrp="1" noRot="1" noChangeAspect="1" noTextEdit="1"/>
          </p:cNvSpPr>
          <p:nvPr>
            <p:ph type="sldImg"/>
          </p:nvPr>
        </p:nvSpPr>
        <p:spPr>
          <a:ln/>
        </p:spPr>
      </p:sp>
      <p:sp>
        <p:nvSpPr>
          <p:cNvPr id="106499" name="备注占位符 2"/>
          <p:cNvSpPr>
            <a:spLocks noGrp="1"/>
          </p:cNvSpPr>
          <p:nvPr>
            <p:ph type="body" idx="1"/>
          </p:nvPr>
        </p:nvSpPr>
        <p:spPr>
          <a:noFill/>
          <a:ln/>
        </p:spPr>
        <p:txBody>
          <a:bodyPr/>
          <a:lstStyle/>
          <a:p>
            <a:r>
              <a:rPr lang="zh-CN" altLang="en-US">
                <a:latin typeface="Arial" charset="0"/>
              </a:rPr>
              <a:t>演示纯真数据库</a:t>
            </a:r>
            <a:endParaRPr lang="en-US" altLang="zh-CN">
              <a:latin typeface="Arial" charset="0"/>
            </a:endParaRPr>
          </a:p>
          <a:p>
            <a:endParaRPr lang="zh-CN" altLang="en-US">
              <a:latin typeface="Arial" charset="0"/>
            </a:endParaRPr>
          </a:p>
        </p:txBody>
      </p:sp>
      <p:sp>
        <p:nvSpPr>
          <p:cNvPr id="106500" name="灯片编号占位符 3"/>
          <p:cNvSpPr>
            <a:spLocks noGrp="1"/>
          </p:cNvSpPr>
          <p:nvPr>
            <p:ph type="sldNum" sz="quarter" idx="5"/>
          </p:nvPr>
        </p:nvSpPr>
        <p:spPr>
          <a:noFill/>
        </p:spPr>
        <p:txBody>
          <a:bodyPr/>
          <a:lstStyle/>
          <a:p>
            <a:fld id="{DA4E9B4D-17DA-4D87-9947-9CC086DD5C54}" type="slidenum">
              <a:rPr lang="en-US" altLang="zh-CN" smtClean="0">
                <a:latin typeface="Arial" charset="0"/>
              </a:rPr>
              <a:pPr/>
              <a:t>26</a:t>
            </a:fld>
            <a:endParaRPr lang="en-US" altLang="zh-CN">
              <a:latin typeface="Arial"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第一堂课到这</a:t>
            </a:r>
            <a:endParaRPr lang="en-US" dirty="0"/>
          </a:p>
        </p:txBody>
      </p:sp>
      <p:sp>
        <p:nvSpPr>
          <p:cNvPr id="4" name="Slide Number Placeholder 3"/>
          <p:cNvSpPr>
            <a:spLocks noGrp="1"/>
          </p:cNvSpPr>
          <p:nvPr>
            <p:ph type="sldNum" sz="quarter" idx="10"/>
          </p:nvPr>
        </p:nvSpPr>
        <p:spPr/>
        <p:txBody>
          <a:bodyPr/>
          <a:lstStyle/>
          <a:p>
            <a:pPr>
              <a:defRPr/>
            </a:pPr>
            <a:fld id="{424ED01E-F8F9-4F54-B30C-0380FCF998DB}" type="slidenum">
              <a:rPr lang="en-US" altLang="zh-CN" smtClean="0"/>
              <a:pPr>
                <a:defRPr/>
              </a:pPr>
              <a:t>29</a:t>
            </a:fld>
            <a:endParaRPr lang="en-US" altLang="zh-CN"/>
          </a:p>
        </p:txBody>
      </p:sp>
    </p:spTree>
    <p:extLst>
      <p:ext uri="{BB962C8B-B14F-4D97-AF65-F5344CB8AC3E}">
        <p14:creationId xmlns:p14="http://schemas.microsoft.com/office/powerpoint/2010/main" val="34477842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问题：在清华，如果你知道一位同学的名字和学号，你有什么方法快速的查询到他</a:t>
            </a:r>
            <a:r>
              <a:rPr lang="en-US" altLang="zh-CN" dirty="0"/>
              <a:t>/</a:t>
            </a:r>
            <a:r>
              <a:rPr lang="zh-CN" altLang="en-US" dirty="0"/>
              <a:t>她的详细个人信息？</a:t>
            </a:r>
            <a:endParaRPr lang="en-US" dirty="0"/>
          </a:p>
        </p:txBody>
      </p:sp>
      <p:sp>
        <p:nvSpPr>
          <p:cNvPr id="4" name="Slide Number Placeholder 3"/>
          <p:cNvSpPr>
            <a:spLocks noGrp="1"/>
          </p:cNvSpPr>
          <p:nvPr>
            <p:ph type="sldNum" sz="quarter" idx="10"/>
          </p:nvPr>
        </p:nvSpPr>
        <p:spPr/>
        <p:txBody>
          <a:bodyPr/>
          <a:lstStyle/>
          <a:p>
            <a:pPr>
              <a:defRPr/>
            </a:pPr>
            <a:fld id="{424ED01E-F8F9-4F54-B30C-0380FCF998DB}" type="slidenum">
              <a:rPr lang="en-US" altLang="zh-CN" smtClean="0"/>
              <a:pPr>
                <a:defRPr/>
              </a:pPr>
              <a:t>37</a:t>
            </a:fld>
            <a:endParaRPr lang="en-US" altLang="zh-CN"/>
          </a:p>
        </p:txBody>
      </p:sp>
    </p:spTree>
    <p:extLst>
      <p:ext uri="{BB962C8B-B14F-4D97-AF65-F5344CB8AC3E}">
        <p14:creationId xmlns:p14="http://schemas.microsoft.com/office/powerpoint/2010/main" val="1112212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dirty="0"/>
              <a:t>第一节课讲到这</a:t>
            </a:r>
          </a:p>
          <a:p>
            <a:endParaRPr lang="zh-CN" altLang="en-US" dirty="0"/>
          </a:p>
        </p:txBody>
      </p:sp>
      <p:sp>
        <p:nvSpPr>
          <p:cNvPr id="4" name="灯片编号占位符 3"/>
          <p:cNvSpPr>
            <a:spLocks noGrp="1"/>
          </p:cNvSpPr>
          <p:nvPr>
            <p:ph type="sldNum" sz="quarter" idx="10"/>
          </p:nvPr>
        </p:nvSpPr>
        <p:spPr/>
        <p:txBody>
          <a:bodyPr/>
          <a:lstStyle/>
          <a:p>
            <a:pPr>
              <a:defRPr/>
            </a:pPr>
            <a:fld id="{C98198BD-776A-4005-8B85-08A7FAB2A0AB}" type="slidenum">
              <a:rPr lang="en-US" altLang="zh-CN" smtClean="0"/>
              <a:pPr>
                <a:defRPr/>
              </a:pPr>
              <a:t>43</a:t>
            </a:fld>
            <a:endParaRPr lang="en-US" altLang="zh-CN"/>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幻灯片图像占位符 1"/>
          <p:cNvSpPr>
            <a:spLocks noGrp="1" noRot="1" noChangeAspect="1" noTextEdit="1"/>
          </p:cNvSpPr>
          <p:nvPr>
            <p:ph type="sldImg"/>
          </p:nvPr>
        </p:nvSpPr>
        <p:spPr>
          <a:ln/>
        </p:spPr>
      </p:sp>
      <p:sp>
        <p:nvSpPr>
          <p:cNvPr id="105475" name="备注占位符 2"/>
          <p:cNvSpPr>
            <a:spLocks noGrp="1"/>
          </p:cNvSpPr>
          <p:nvPr>
            <p:ph type="body" idx="1"/>
          </p:nvPr>
        </p:nvSpPr>
        <p:spPr>
          <a:noFill/>
          <a:ln/>
        </p:spPr>
        <p:txBody>
          <a:bodyPr/>
          <a:lstStyle/>
          <a:p>
            <a:pPr eaLnBrk="1" hangingPunct="1"/>
            <a:r>
              <a:rPr lang="zh-CN" altLang="en-US">
                <a:latin typeface="Arial" charset="0"/>
              </a:rPr>
              <a:t>助教：</a:t>
            </a:r>
            <a:r>
              <a:rPr lang="en-US" altLang="zh-CN">
                <a:latin typeface="Arial" charset="0"/>
              </a:rPr>
              <a:t>traceroute</a:t>
            </a:r>
            <a:r>
              <a:rPr lang="zh-CN" altLang="en-US">
                <a:latin typeface="Arial" charset="0"/>
              </a:rPr>
              <a:t>的实际执行案例展示 （截图）</a:t>
            </a:r>
            <a:endParaRPr lang="en-US" altLang="zh-CN">
              <a:latin typeface="Arial" charset="0"/>
            </a:endParaRPr>
          </a:p>
          <a:p>
            <a:pPr eaLnBrk="1" hangingPunct="1"/>
            <a:endParaRPr lang="en-US" altLang="zh-CN">
              <a:latin typeface="Arial" charset="0"/>
            </a:endParaRPr>
          </a:p>
          <a:p>
            <a:pPr eaLnBrk="1" hangingPunct="1"/>
            <a:r>
              <a:rPr lang="zh-CN" altLang="en-US">
                <a:latin typeface="Arial" charset="0"/>
              </a:rPr>
              <a:t>穿透防火墙的实际效果（截图）</a:t>
            </a:r>
          </a:p>
        </p:txBody>
      </p:sp>
      <p:sp>
        <p:nvSpPr>
          <p:cNvPr id="105476" name="灯片编号占位符 3"/>
          <p:cNvSpPr>
            <a:spLocks noGrp="1"/>
          </p:cNvSpPr>
          <p:nvPr>
            <p:ph type="sldNum" sz="quarter" idx="5"/>
          </p:nvPr>
        </p:nvSpPr>
        <p:spPr>
          <a:noFill/>
        </p:spPr>
        <p:txBody>
          <a:bodyPr/>
          <a:lstStyle/>
          <a:p>
            <a:fld id="{C0FA36B4-4660-4662-9958-057738B4601A}" type="slidenum">
              <a:rPr lang="en-US" altLang="zh-CN" smtClean="0">
                <a:latin typeface="Arial" charset="0"/>
              </a:rPr>
              <a:pPr/>
              <a:t>44</a:t>
            </a:fld>
            <a:endParaRPr lang="en-US" altLang="zh-CN">
              <a:latin typeface="Arial"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幻灯片图像占位符 1"/>
          <p:cNvSpPr>
            <a:spLocks noGrp="1" noRot="1" noChangeAspect="1" noTextEdit="1"/>
          </p:cNvSpPr>
          <p:nvPr>
            <p:ph type="sldImg"/>
          </p:nvPr>
        </p:nvSpPr>
        <p:spPr>
          <a:ln/>
        </p:spPr>
      </p:sp>
      <p:sp>
        <p:nvSpPr>
          <p:cNvPr id="105475" name="备注占位符 2"/>
          <p:cNvSpPr>
            <a:spLocks noGrp="1"/>
          </p:cNvSpPr>
          <p:nvPr>
            <p:ph type="body" idx="1"/>
          </p:nvPr>
        </p:nvSpPr>
        <p:spPr>
          <a:noFill/>
          <a:ln/>
        </p:spPr>
        <p:txBody>
          <a:bodyPr/>
          <a:lstStyle/>
          <a:p>
            <a:pPr eaLnBrk="1" hangingPunct="1"/>
            <a:r>
              <a:rPr lang="zh-CN" altLang="en-US">
                <a:latin typeface="Arial" charset="0"/>
              </a:rPr>
              <a:t>助教：</a:t>
            </a:r>
            <a:r>
              <a:rPr lang="en-US" altLang="zh-CN">
                <a:latin typeface="Arial" charset="0"/>
              </a:rPr>
              <a:t>traceroute</a:t>
            </a:r>
            <a:r>
              <a:rPr lang="zh-CN" altLang="en-US">
                <a:latin typeface="Arial" charset="0"/>
              </a:rPr>
              <a:t>的实际执行案例展示 （截图）</a:t>
            </a:r>
            <a:endParaRPr lang="en-US" altLang="zh-CN">
              <a:latin typeface="Arial" charset="0"/>
            </a:endParaRPr>
          </a:p>
          <a:p>
            <a:pPr eaLnBrk="1" hangingPunct="1"/>
            <a:endParaRPr lang="en-US" altLang="zh-CN">
              <a:latin typeface="Arial" charset="0"/>
            </a:endParaRPr>
          </a:p>
          <a:p>
            <a:pPr eaLnBrk="1" hangingPunct="1"/>
            <a:r>
              <a:rPr lang="zh-CN" altLang="en-US">
                <a:latin typeface="Arial" charset="0"/>
              </a:rPr>
              <a:t>穿透防火墙的实际效果（截图）</a:t>
            </a:r>
          </a:p>
        </p:txBody>
      </p:sp>
      <p:sp>
        <p:nvSpPr>
          <p:cNvPr id="105476" name="灯片编号占位符 3"/>
          <p:cNvSpPr>
            <a:spLocks noGrp="1"/>
          </p:cNvSpPr>
          <p:nvPr>
            <p:ph type="sldNum" sz="quarter" idx="5"/>
          </p:nvPr>
        </p:nvSpPr>
        <p:spPr>
          <a:noFill/>
        </p:spPr>
        <p:txBody>
          <a:bodyPr/>
          <a:lstStyle/>
          <a:p>
            <a:fld id="{C0FA36B4-4660-4662-9958-057738B4601A}" type="slidenum">
              <a:rPr lang="en-US" altLang="zh-CN" smtClean="0">
                <a:latin typeface="Arial" charset="0"/>
              </a:rPr>
              <a:pPr/>
              <a:t>47</a:t>
            </a:fld>
            <a:endParaRPr lang="en-US" altLang="zh-CN">
              <a:latin typeface="Arial"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p:cNvSpPr>
            <a:spLocks noGrp="1" noChangeArrowheads="1"/>
          </p:cNvSpPr>
          <p:nvPr>
            <p:ph type="sldNum" sz="quarter" idx="5"/>
          </p:nvPr>
        </p:nvSpPr>
        <p:spPr>
          <a:noFill/>
        </p:spPr>
        <p:txBody>
          <a:bodyPr/>
          <a:lstStyle/>
          <a:p>
            <a:fld id="{7968FBE1-2A36-4DCA-8405-031DE73C1FF0}" type="slidenum">
              <a:rPr lang="en-US" altLang="zh-CN" smtClean="0">
                <a:latin typeface="Arial" charset="0"/>
              </a:rPr>
              <a:pPr/>
              <a:t>3</a:t>
            </a:fld>
            <a:endParaRPr lang="en-US" altLang="zh-CN">
              <a:latin typeface="Arial" charset="0"/>
            </a:endParaRPr>
          </a:p>
        </p:txBody>
      </p:sp>
      <p:sp>
        <p:nvSpPr>
          <p:cNvPr id="101379" name="Rectangle 2"/>
          <p:cNvSpPr>
            <a:spLocks noGrp="1" noRot="1" noChangeAspect="1" noChangeArrowheads="1" noTextEdit="1"/>
          </p:cNvSpPr>
          <p:nvPr>
            <p:ph type="sldImg"/>
          </p:nvPr>
        </p:nvSpPr>
        <p:spPr>
          <a:ln/>
        </p:spPr>
      </p:sp>
      <p:sp>
        <p:nvSpPr>
          <p:cNvPr id="101380" name="Rectangle 3"/>
          <p:cNvSpPr>
            <a:spLocks noGrp="1" noChangeArrowheads="1"/>
          </p:cNvSpPr>
          <p:nvPr>
            <p:ph type="body" idx="1"/>
          </p:nvPr>
        </p:nvSpPr>
        <p:spPr>
          <a:noFill/>
          <a:ln/>
        </p:spPr>
        <p:txBody>
          <a:bodyPr/>
          <a:lstStyle/>
          <a:p>
            <a:pPr eaLnBrk="1" hangingPunct="1"/>
            <a:endParaRPr lang="zh-CN" altLang="zh-CN">
              <a:latin typeface="Arial"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C98198BD-776A-4005-8B85-08A7FAB2A0AB}" type="slidenum">
              <a:rPr lang="en-US" altLang="zh-CN" smtClean="0"/>
              <a:pPr>
                <a:defRPr/>
              </a:pPr>
              <a:t>4</a:t>
            </a:fld>
            <a:endParaRPr lang="en-US" alt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lvl="1" indent="0" algn="l" defTabSz="914400" rtl="0" eaLnBrk="0" fontAlgn="base" latinLnBrk="0" hangingPunct="0">
              <a:lnSpc>
                <a:spcPct val="100000"/>
              </a:lnSpc>
              <a:spcBef>
                <a:spcPct val="30000"/>
              </a:spcBef>
              <a:spcAft>
                <a:spcPct val="0"/>
              </a:spcAft>
              <a:buClrTx/>
              <a:buSzTx/>
              <a:buFontTx/>
              <a:buNone/>
              <a:tabLst/>
              <a:defRPr/>
            </a:pPr>
            <a:r>
              <a:rPr lang="zh-CN" altLang="en-US" sz="1800" dirty="0"/>
              <a:t>在网络中的</a:t>
            </a:r>
            <a:r>
              <a:rPr lang="en-US" altLang="zh-CN" sz="1800" dirty="0"/>
              <a:t>”</a:t>
            </a:r>
            <a:r>
              <a:rPr lang="zh-CN" altLang="en-US" sz="1800" dirty="0"/>
              <a:t>地理位置</a:t>
            </a:r>
            <a:r>
              <a:rPr lang="en-US" altLang="zh-CN" sz="1800" dirty="0"/>
              <a:t>”: IP</a:t>
            </a:r>
            <a:r>
              <a:rPr lang="zh-CN" altLang="en-US" sz="1800" dirty="0"/>
              <a:t>地址；</a:t>
            </a:r>
            <a:r>
              <a:rPr lang="en-US" altLang="zh-CN" sz="1800" dirty="0"/>
              <a:t>DNS</a:t>
            </a:r>
            <a:r>
              <a:rPr lang="zh-CN" altLang="zh-CN" sz="1800" dirty="0"/>
              <a:t>服务器位置</a:t>
            </a:r>
            <a:r>
              <a:rPr lang="zh-CN" altLang="en-US" sz="1800" dirty="0"/>
              <a:t>；</a:t>
            </a:r>
            <a:r>
              <a:rPr lang="zh-CN" altLang="zh-CN" sz="1800" dirty="0"/>
              <a:t>外部网络拓扑结构</a:t>
            </a:r>
            <a:endParaRPr lang="en-US" altLang="zh-CN" sz="1800" dirty="0"/>
          </a:p>
          <a:p>
            <a:pPr marL="0" marR="0" lvl="1" indent="0" algn="l" defTabSz="914400" rtl="0" eaLnBrk="0" fontAlgn="base" latinLnBrk="0" hangingPunct="0">
              <a:lnSpc>
                <a:spcPct val="100000"/>
              </a:lnSpc>
              <a:spcBef>
                <a:spcPct val="30000"/>
              </a:spcBef>
              <a:spcAft>
                <a:spcPct val="0"/>
              </a:spcAft>
              <a:buClrTx/>
              <a:buSzTx/>
              <a:buFontTx/>
              <a:buNone/>
              <a:tabLst/>
              <a:defRPr/>
            </a:pPr>
            <a:r>
              <a:rPr lang="zh-CN" altLang="en-US" sz="1800" dirty="0"/>
              <a:t>与真实世界的联系（实施社工和物理攻击）：详细注册信息、</a:t>
            </a:r>
            <a:r>
              <a:rPr lang="zh-CN" altLang="zh-CN" sz="1800" dirty="0"/>
              <a:t>电话号段、网络或安全管理员及联系方式</a:t>
            </a:r>
            <a:r>
              <a:rPr lang="zh-CN" altLang="en-US" sz="1800" dirty="0"/>
              <a:t>、地理位置</a:t>
            </a:r>
            <a:endParaRPr lang="en-US" altLang="zh-CN" sz="1800" dirty="0"/>
          </a:p>
          <a:p>
            <a:pPr marL="0" marR="0" lvl="1" indent="0" algn="l" defTabSz="914400" rtl="0" eaLnBrk="0" fontAlgn="base" latinLnBrk="0" hangingPunct="0">
              <a:lnSpc>
                <a:spcPct val="100000"/>
              </a:lnSpc>
              <a:spcBef>
                <a:spcPct val="30000"/>
              </a:spcBef>
              <a:spcAft>
                <a:spcPct val="0"/>
              </a:spcAft>
              <a:buClrTx/>
              <a:buSzTx/>
              <a:buFontTx/>
              <a:buNone/>
              <a:tabLst/>
              <a:defRPr/>
            </a:pPr>
            <a:r>
              <a:rPr lang="en-US" altLang="zh-CN" sz="1800" dirty="0"/>
              <a:t>“</a:t>
            </a:r>
            <a:r>
              <a:rPr lang="zh-CN" altLang="en-US" sz="1800" dirty="0"/>
              <a:t>网络地图</a:t>
            </a:r>
            <a:r>
              <a:rPr lang="en-US" altLang="zh-CN" sz="1800" dirty="0"/>
              <a:t>”</a:t>
            </a:r>
            <a:r>
              <a:rPr lang="zh-CN" altLang="en-US" sz="1800" dirty="0"/>
              <a:t>：活跃</a:t>
            </a:r>
            <a:r>
              <a:rPr lang="zh-CN" altLang="zh-CN" sz="1800" dirty="0"/>
              <a:t>的主机、操作系统的类型、开放的端口、以及端口后面所运行的网络服务类型，以及是否存在已公开披露安全漏洞</a:t>
            </a:r>
            <a:endParaRPr lang="en-US" altLang="zh-CN" sz="1800" dirty="0"/>
          </a:p>
          <a:p>
            <a:pPr marL="0" marR="0" lvl="1" indent="0" algn="l" defTabSz="914400" rtl="0" eaLnBrk="0" fontAlgn="base" latinLnBrk="0" hangingPunct="0">
              <a:lnSpc>
                <a:spcPct val="100000"/>
              </a:lnSpc>
              <a:spcBef>
                <a:spcPct val="30000"/>
              </a:spcBef>
              <a:spcAft>
                <a:spcPct val="0"/>
              </a:spcAft>
              <a:buClrTx/>
              <a:buSzTx/>
              <a:buFontTx/>
              <a:buNone/>
              <a:tabLst/>
              <a:defRPr/>
            </a:pPr>
            <a:r>
              <a:rPr lang="zh-CN" altLang="zh-CN" sz="1800" dirty="0"/>
              <a:t>攻击所需的更详细信息</a:t>
            </a:r>
            <a:r>
              <a:rPr lang="zh-CN" altLang="en-US" sz="1800" dirty="0"/>
              <a:t>：</a:t>
            </a:r>
            <a:r>
              <a:rPr lang="zh-CN" altLang="zh-CN" sz="1800" dirty="0"/>
              <a:t>用户帐号、共享资源、网络服务类型与版本号、服务配置信息</a:t>
            </a:r>
            <a:endParaRPr lang="en-US" altLang="zh-CN" sz="1800" dirty="0"/>
          </a:p>
          <a:p>
            <a:pPr marL="0" marR="0" lvl="1" indent="0" algn="l" defTabSz="914400" rtl="0" eaLnBrk="0" fontAlgn="base" latinLnBrk="0" hangingPunct="0">
              <a:lnSpc>
                <a:spcPct val="100000"/>
              </a:lnSpc>
              <a:spcBef>
                <a:spcPct val="30000"/>
              </a:spcBef>
              <a:spcAft>
                <a:spcPct val="0"/>
              </a:spcAft>
              <a:buClrTx/>
              <a:buSzTx/>
              <a:buFontTx/>
              <a:buNone/>
              <a:tabLst/>
              <a:defRPr/>
            </a:pPr>
            <a:endParaRPr lang="en-US" altLang="zh-CN" sz="1800" dirty="0"/>
          </a:p>
          <a:p>
            <a:pPr marL="0" marR="0" lvl="1" indent="0" algn="l" defTabSz="914400" rtl="0" eaLnBrk="0" fontAlgn="base" latinLnBrk="0" hangingPunct="0">
              <a:lnSpc>
                <a:spcPct val="100000"/>
              </a:lnSpc>
              <a:spcBef>
                <a:spcPct val="30000"/>
              </a:spcBef>
              <a:spcAft>
                <a:spcPct val="0"/>
              </a:spcAft>
              <a:buClrTx/>
              <a:buSzTx/>
              <a:buFontTx/>
              <a:buNone/>
              <a:tabLst/>
              <a:defRPr/>
            </a:pPr>
            <a:r>
              <a:rPr lang="zh-CN" altLang="en-US" sz="1800" dirty="0"/>
              <a:t>安全防护机制：</a:t>
            </a:r>
            <a:r>
              <a:rPr lang="zh-CN" altLang="zh-CN" sz="1200" kern="1200" dirty="0">
                <a:solidFill>
                  <a:schemeClr val="tx1"/>
                </a:solidFill>
                <a:latin typeface="Arial" pitchFamily="34" charset="0"/>
                <a:ea typeface="宋体" pitchFamily="2" charset="-122"/>
                <a:cs typeface="+mn-cs"/>
              </a:rPr>
              <a:t>目标网络的内部拓扑结构、目标系统与外部网络的连接方式与链路路径、防火墙的端口过滤与访问控制配置情况、使用的身份认证与访问控制机制、使用的加密系统等</a:t>
            </a:r>
            <a:endParaRPr lang="en-US" altLang="zh-CN" sz="1800" dirty="0"/>
          </a:p>
          <a:p>
            <a:pPr marL="0" marR="0" lvl="1" indent="0" algn="l" defTabSz="914400" rtl="0" eaLnBrk="0" fontAlgn="base" latinLnBrk="0" hangingPunct="0">
              <a:lnSpc>
                <a:spcPct val="100000"/>
              </a:lnSpc>
              <a:spcBef>
                <a:spcPct val="30000"/>
              </a:spcBef>
              <a:spcAft>
                <a:spcPct val="0"/>
              </a:spcAft>
              <a:buClrTx/>
              <a:buSzTx/>
              <a:buFontTx/>
              <a:buNone/>
              <a:tabLst/>
              <a:defRPr/>
            </a:pPr>
            <a:endParaRPr lang="en-US" altLang="zh-CN" sz="1800" dirty="0"/>
          </a:p>
          <a:p>
            <a:endParaRPr lang="en-US" altLang="zh-CN" dirty="0"/>
          </a:p>
          <a:p>
            <a:endParaRPr lang="zh-CN" altLang="en-US" dirty="0"/>
          </a:p>
        </p:txBody>
      </p:sp>
      <p:sp>
        <p:nvSpPr>
          <p:cNvPr id="4" name="灯片编号占位符 3"/>
          <p:cNvSpPr>
            <a:spLocks noGrp="1"/>
          </p:cNvSpPr>
          <p:nvPr>
            <p:ph type="sldNum" sz="quarter" idx="10"/>
          </p:nvPr>
        </p:nvSpPr>
        <p:spPr/>
        <p:txBody>
          <a:bodyPr/>
          <a:lstStyle/>
          <a:p>
            <a:pPr>
              <a:defRPr/>
            </a:pPr>
            <a:fld id="{C98198BD-776A-4005-8B85-08A7FAB2A0AB}" type="slidenum">
              <a:rPr lang="en-US" altLang="zh-CN" smtClean="0"/>
              <a:pPr>
                <a:defRPr/>
              </a:pPr>
              <a:t>5</a:t>
            </a:fld>
            <a:endParaRPr lang="en-US" altLang="zh-C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a:t>介绍三种技术的概念和区别</a:t>
            </a:r>
          </a:p>
        </p:txBody>
      </p:sp>
      <p:sp>
        <p:nvSpPr>
          <p:cNvPr id="4" name="灯片编号占位符 3"/>
          <p:cNvSpPr>
            <a:spLocks noGrp="1"/>
          </p:cNvSpPr>
          <p:nvPr>
            <p:ph type="sldNum" sz="quarter" idx="10"/>
          </p:nvPr>
        </p:nvSpPr>
        <p:spPr/>
        <p:txBody>
          <a:bodyPr/>
          <a:lstStyle/>
          <a:p>
            <a:pPr>
              <a:defRPr/>
            </a:pPr>
            <a:fld id="{C98198BD-776A-4005-8B85-08A7FAB2A0AB}" type="slidenum">
              <a:rPr lang="en-US" altLang="zh-CN" smtClean="0"/>
              <a:pPr>
                <a:defRPr/>
              </a:pPr>
              <a:t>6</a:t>
            </a:fld>
            <a:endParaRPr lang="en-US" altLang="zh-C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p:cNvSpPr>
            <a:spLocks noGrp="1" noChangeArrowheads="1"/>
          </p:cNvSpPr>
          <p:nvPr>
            <p:ph type="sldNum" sz="quarter" idx="5"/>
          </p:nvPr>
        </p:nvSpPr>
        <p:spPr>
          <a:noFill/>
        </p:spPr>
        <p:txBody>
          <a:bodyPr/>
          <a:lstStyle/>
          <a:p>
            <a:fld id="{7968FBE1-2A36-4DCA-8405-031DE73C1FF0}" type="slidenum">
              <a:rPr lang="en-US" altLang="zh-CN" smtClean="0">
                <a:latin typeface="Arial" charset="0"/>
              </a:rPr>
              <a:pPr/>
              <a:t>7</a:t>
            </a:fld>
            <a:endParaRPr lang="en-US" altLang="zh-CN">
              <a:latin typeface="Arial" charset="0"/>
            </a:endParaRPr>
          </a:p>
        </p:txBody>
      </p:sp>
      <p:sp>
        <p:nvSpPr>
          <p:cNvPr id="101379" name="Rectangle 2"/>
          <p:cNvSpPr>
            <a:spLocks noGrp="1" noRot="1" noChangeAspect="1" noChangeArrowheads="1" noTextEdit="1"/>
          </p:cNvSpPr>
          <p:nvPr>
            <p:ph type="sldImg"/>
          </p:nvPr>
        </p:nvSpPr>
        <p:spPr>
          <a:ln/>
        </p:spPr>
      </p:sp>
      <p:sp>
        <p:nvSpPr>
          <p:cNvPr id="101380" name="Rectangle 3"/>
          <p:cNvSpPr>
            <a:spLocks noGrp="1" noChangeArrowheads="1"/>
          </p:cNvSpPr>
          <p:nvPr>
            <p:ph type="body" idx="1"/>
          </p:nvPr>
        </p:nvSpPr>
        <p:spPr>
          <a:noFill/>
          <a:ln/>
        </p:spPr>
        <p:txBody>
          <a:bodyPr/>
          <a:lstStyle/>
          <a:p>
            <a:pPr eaLnBrk="1" hangingPunct="1"/>
            <a:r>
              <a:rPr lang="zh-CN" altLang="en-US">
                <a:latin typeface="Arial" charset="0"/>
              </a:rPr>
              <a:t>最多讲到这</a:t>
            </a:r>
            <a:endParaRPr lang="zh-CN" altLang="zh-CN">
              <a:latin typeface="Arial"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幻灯片图像占位符 1"/>
          <p:cNvSpPr>
            <a:spLocks noGrp="1" noRot="1" noChangeAspect="1" noTextEdit="1"/>
          </p:cNvSpPr>
          <p:nvPr>
            <p:ph type="sldImg"/>
          </p:nvPr>
        </p:nvSpPr>
        <p:spPr>
          <a:ln/>
        </p:spPr>
      </p:sp>
      <p:sp>
        <p:nvSpPr>
          <p:cNvPr id="103427" name="备注占位符 2"/>
          <p:cNvSpPr>
            <a:spLocks noGrp="1"/>
          </p:cNvSpPr>
          <p:nvPr>
            <p:ph type="body" idx="1"/>
          </p:nvPr>
        </p:nvSpPr>
        <p:spPr>
          <a:noFill/>
          <a:ln/>
        </p:spPr>
        <p:txBody>
          <a:bodyPr/>
          <a:lstStyle/>
          <a:p>
            <a:endParaRPr lang="zh-CN" altLang="en-US">
              <a:latin typeface="Arial" charset="0"/>
            </a:endParaRPr>
          </a:p>
        </p:txBody>
      </p:sp>
      <p:sp>
        <p:nvSpPr>
          <p:cNvPr id="103428" name="灯片编号占位符 3"/>
          <p:cNvSpPr>
            <a:spLocks noGrp="1"/>
          </p:cNvSpPr>
          <p:nvPr>
            <p:ph type="sldNum" sz="quarter" idx="5"/>
          </p:nvPr>
        </p:nvSpPr>
        <p:spPr>
          <a:noFill/>
        </p:spPr>
        <p:txBody>
          <a:bodyPr/>
          <a:lstStyle/>
          <a:p>
            <a:fld id="{2C0D8A74-7C90-4E6C-96EC-76D9C0A73CA1}" type="slidenum">
              <a:rPr lang="en-US" altLang="zh-CN" smtClean="0">
                <a:latin typeface="Arial" charset="0"/>
              </a:rPr>
              <a:pPr/>
              <a:t>10</a:t>
            </a:fld>
            <a:endParaRPr lang="en-US" altLang="zh-CN">
              <a:latin typeface="Arial"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24ED01E-F8F9-4F54-B30C-0380FCF998DB}" type="slidenum">
              <a:rPr lang="en-US" altLang="zh-CN" smtClean="0"/>
              <a:pPr>
                <a:defRPr/>
              </a:pPr>
              <a:t>12</a:t>
            </a:fld>
            <a:endParaRPr lang="en-US" altLang="zh-CN"/>
          </a:p>
        </p:txBody>
      </p:sp>
    </p:spTree>
    <p:extLst>
      <p:ext uri="{BB962C8B-B14F-4D97-AF65-F5344CB8AC3E}">
        <p14:creationId xmlns:p14="http://schemas.microsoft.com/office/powerpoint/2010/main" val="22872667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1200" dirty="0"/>
              <a:t>网络踩点的第二项关键技术是对</a:t>
            </a:r>
            <a:r>
              <a:rPr lang="en-US" altLang="zh-CN" sz="1200" dirty="0"/>
              <a:t>DNS</a:t>
            </a:r>
            <a:r>
              <a:rPr lang="zh-CN" altLang="en-US" sz="1200" dirty="0"/>
              <a:t>和</a:t>
            </a:r>
            <a:r>
              <a:rPr lang="en-US" altLang="zh-CN" sz="1200" dirty="0"/>
              <a:t>IP</a:t>
            </a:r>
            <a:r>
              <a:rPr lang="zh-CN" altLang="en-US" sz="1200" dirty="0"/>
              <a:t>这两个互联网的基本名字空间进行查询，</a:t>
            </a:r>
            <a:endParaRPr lang="en-US" altLang="zh-CN" sz="1200" dirty="0"/>
          </a:p>
          <a:p>
            <a:r>
              <a:rPr lang="zh-CN" altLang="en-US" sz="1200" dirty="0"/>
              <a:t>让我们来结合一个去年互联网上非常有影响力的百度被黑事件来了解</a:t>
            </a:r>
            <a:r>
              <a:rPr lang="en-US" altLang="zh-CN" sz="1200" dirty="0"/>
              <a:t>DNS</a:t>
            </a:r>
            <a:r>
              <a:rPr lang="zh-CN" altLang="en-US" sz="1200" dirty="0"/>
              <a:t>协议背后的运行机制。</a:t>
            </a:r>
            <a:endParaRPr lang="en-US" altLang="zh-CN" sz="1200" dirty="0"/>
          </a:p>
          <a:p>
            <a:endParaRPr lang="en-US" altLang="zh-CN" sz="1200" dirty="0"/>
          </a:p>
          <a:p>
            <a:r>
              <a:rPr lang="en-US" altLang="zh-CN" sz="1200" dirty="0"/>
              <a:t>2010</a:t>
            </a:r>
            <a:r>
              <a:rPr lang="zh-CN" altLang="en-US" sz="1200" dirty="0"/>
              <a:t>年</a:t>
            </a:r>
            <a:r>
              <a:rPr lang="en-US" altLang="zh-CN" sz="1200" dirty="0"/>
              <a:t>1</a:t>
            </a:r>
            <a:r>
              <a:rPr lang="zh-CN" altLang="en-US" sz="1200" dirty="0"/>
              <a:t>月</a:t>
            </a:r>
            <a:r>
              <a:rPr lang="en-US" altLang="zh-CN" sz="1200" dirty="0"/>
              <a:t>12</a:t>
            </a:r>
            <a:r>
              <a:rPr lang="zh-CN" altLang="en-US" sz="1200" dirty="0"/>
              <a:t>日百度“被黑”事件，</a:t>
            </a:r>
            <a:r>
              <a:rPr lang="zh-CN" altLang="en-US" dirty="0"/>
              <a:t>周二股价下跌</a:t>
            </a:r>
            <a:r>
              <a:rPr lang="en-US" altLang="zh-CN" dirty="0"/>
              <a:t>3.51%</a:t>
            </a:r>
            <a:endParaRPr lang="en-US" altLang="zh-CN" sz="1200" dirty="0"/>
          </a:p>
          <a:p>
            <a:r>
              <a:rPr lang="zh-TW" altLang="en-US" sz="1200" kern="1200" dirty="0">
                <a:solidFill>
                  <a:schemeClr val="tx1"/>
                </a:solidFill>
                <a:effectLst/>
                <a:latin typeface="Arial" charset="0"/>
                <a:ea typeface="宋体" pitchFamily="2" charset="-122"/>
                <a:cs typeface="+mn-cs"/>
              </a:rPr>
              <a:t>因</a:t>
            </a:r>
            <a:r>
              <a:rPr lang="en-US" altLang="zh-TW" sz="1200" kern="1200" dirty="0">
                <a:solidFill>
                  <a:schemeClr val="tx1"/>
                </a:solidFill>
                <a:latin typeface="Arial" charset="0"/>
                <a:ea typeface="宋体" pitchFamily="2" charset="-122"/>
                <a:cs typeface="+mn-cs"/>
                <a:hlinkClick r:id="rId3"/>
              </a:rPr>
              <a:t>www.baidu.com</a:t>
            </a:r>
            <a:r>
              <a:rPr lang="zh-TW" altLang="en-US" sz="1200" kern="1200" dirty="0">
                <a:solidFill>
                  <a:schemeClr val="tx1"/>
                </a:solidFill>
                <a:effectLst/>
                <a:latin typeface="Arial" charset="0"/>
                <a:ea typeface="宋体" pitchFamily="2" charset="-122"/>
                <a:cs typeface="+mn-cs"/>
              </a:rPr>
              <a:t>的域名解析在美国域名注册商处被非法篡改</a:t>
            </a:r>
            <a:endParaRPr lang="en-US" altLang="zh-TW" sz="1200" kern="1200" dirty="0">
              <a:solidFill>
                <a:schemeClr val="tx1"/>
              </a:solidFill>
              <a:effectLst/>
              <a:latin typeface="Arial" charset="0"/>
              <a:ea typeface="宋体" pitchFamily="2" charset="-122"/>
              <a:cs typeface="+mn-cs"/>
            </a:endParaRPr>
          </a:p>
          <a:p>
            <a:endParaRPr lang="en-US" dirty="0"/>
          </a:p>
          <a:p>
            <a:r>
              <a:rPr lang="zh-TW" altLang="en-US" dirty="0"/>
              <a:t>确定百度域名</a:t>
            </a:r>
            <a:r>
              <a:rPr lang="en-US" altLang="zh-TW" dirty="0" err="1"/>
              <a:t>baidu.com</a:t>
            </a:r>
            <a:r>
              <a:rPr lang="zh-TW" altLang="en-US" dirty="0"/>
              <a:t>在美国域名注册服务商“</a:t>
            </a:r>
            <a:r>
              <a:rPr lang="en-US" altLang="zh-TW" dirty="0" err="1"/>
              <a:t>register.com</a:t>
            </a:r>
            <a:r>
              <a:rPr lang="en-US" altLang="zh-TW" dirty="0"/>
              <a:t>”</a:t>
            </a:r>
            <a:r>
              <a:rPr lang="zh-TW" altLang="en-US" dirty="0"/>
              <a:t>注册，事件起因为百度的域名注册信息被非法篡改，使域名解析被错误定向，导致全球用户无法访问百度网站。</a:t>
            </a:r>
            <a:endParaRPr lang="en-US" altLang="zh-TW" dirty="0"/>
          </a:p>
          <a:p>
            <a:endParaRPr lang="en-US" dirty="0"/>
          </a:p>
        </p:txBody>
      </p:sp>
      <p:sp>
        <p:nvSpPr>
          <p:cNvPr id="4" name="Slide Number Placeholder 3"/>
          <p:cNvSpPr>
            <a:spLocks noGrp="1"/>
          </p:cNvSpPr>
          <p:nvPr>
            <p:ph type="sldNum" sz="quarter" idx="10"/>
          </p:nvPr>
        </p:nvSpPr>
        <p:spPr/>
        <p:txBody>
          <a:bodyPr/>
          <a:lstStyle/>
          <a:p>
            <a:pPr>
              <a:defRPr/>
            </a:pPr>
            <a:fld id="{424ED01E-F8F9-4F54-B30C-0380FCF998DB}" type="slidenum">
              <a:rPr lang="en-US" altLang="zh-CN" smtClean="0"/>
              <a:pPr>
                <a:defRPr/>
              </a:pPr>
              <a:t>13</a:t>
            </a:fld>
            <a:endParaRPr lang="en-US" altLang="zh-CN"/>
          </a:p>
        </p:txBody>
      </p:sp>
    </p:spTree>
    <p:extLst>
      <p:ext uri="{BB962C8B-B14F-4D97-AF65-F5344CB8AC3E}">
        <p14:creationId xmlns:p14="http://schemas.microsoft.com/office/powerpoint/2010/main" val="86233610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 name="AutoShape 7"/>
          <p:cNvSpPr>
            <a:spLocks noChangeArrowheads="1"/>
          </p:cNvSpPr>
          <p:nvPr/>
        </p:nvSpPr>
        <p:spPr bwMode="auto">
          <a:xfrm>
            <a:off x="685800" y="2565400"/>
            <a:ext cx="7772400" cy="109538"/>
          </a:xfrm>
          <a:custGeom>
            <a:avLst/>
            <a:gdLst>
              <a:gd name="G0" fmla="+- 618 0 0"/>
            </a:gdLst>
            <a:ahLst/>
            <a:cxnLst>
              <a:cxn ang="0">
                <a:pos x="0" y="0"/>
              </a:cxn>
              <a:cxn ang="0">
                <a:pos x="618" y="0"/>
              </a:cxn>
              <a:cxn ang="0">
                <a:pos x="618" y="1000"/>
              </a:cxn>
              <a:cxn ang="0">
                <a:pos x="0" y="1000"/>
              </a:cxn>
              <a:cxn ang="0">
                <a:pos x="0" y="0"/>
              </a:cxn>
              <a:cxn ang="0">
                <a:pos x="1000" y="0"/>
              </a:cxn>
            </a:cxnLst>
            <a:rect l="0" t="0" r="r" b="b"/>
            <a:pathLst>
              <a:path w="1000" h="1000" stroke="0">
                <a:moveTo>
                  <a:pt x="0" y="0"/>
                </a:moveTo>
                <a:lnTo>
                  <a:pt x="618" y="0"/>
                </a:lnTo>
                <a:lnTo>
                  <a:pt x="618" y="1000"/>
                </a:lnTo>
                <a:lnTo>
                  <a:pt x="0" y="1000"/>
                </a:lnTo>
                <a:close/>
              </a:path>
              <a:path w="1000" h="1000">
                <a:moveTo>
                  <a:pt x="0" y="0"/>
                </a:moveTo>
                <a:lnTo>
                  <a:pt x="1000" y="0"/>
                </a:lnTo>
              </a:path>
            </a:pathLst>
          </a:custGeom>
          <a:solidFill>
            <a:schemeClr val="accent2"/>
          </a:solidFill>
          <a:ln w="9525">
            <a:solidFill>
              <a:schemeClr val="accent2"/>
            </a:solidFill>
            <a:round/>
            <a:headEnd/>
            <a:tailEnd/>
          </a:ln>
        </p:spPr>
        <p:txBody>
          <a:bodyPr/>
          <a:lstStyle/>
          <a:p>
            <a:pPr algn="l">
              <a:defRPr/>
            </a:pPr>
            <a:endParaRPr lang="zh-CN" altLang="zh-CN" sz="2400">
              <a:latin typeface="Times New Roman" pitchFamily="18" charset="0"/>
            </a:endParaRPr>
          </a:p>
        </p:txBody>
      </p:sp>
      <p:sp>
        <p:nvSpPr>
          <p:cNvPr id="5122" name="Rectangle 2"/>
          <p:cNvSpPr>
            <a:spLocks noGrp="1" noChangeArrowheads="1"/>
          </p:cNvSpPr>
          <p:nvPr>
            <p:ph type="ctrTitle"/>
          </p:nvPr>
        </p:nvSpPr>
        <p:spPr>
          <a:xfrm>
            <a:off x="684213" y="1125538"/>
            <a:ext cx="8178800" cy="1371600"/>
          </a:xfrm>
        </p:spPr>
        <p:txBody>
          <a:bodyPr/>
          <a:lstStyle>
            <a:lvl1pPr>
              <a:defRPr sz="4400"/>
            </a:lvl1pPr>
          </a:lstStyle>
          <a:p>
            <a:r>
              <a:rPr lang="zh-CN" altLang="en-US"/>
              <a:t>单击此处编辑母版标题样式</a:t>
            </a:r>
          </a:p>
        </p:txBody>
      </p:sp>
      <p:sp>
        <p:nvSpPr>
          <p:cNvPr id="5123" name="Rectangle 3"/>
          <p:cNvSpPr>
            <a:spLocks noGrp="1" noChangeArrowheads="1"/>
          </p:cNvSpPr>
          <p:nvPr>
            <p:ph type="subTitle" idx="1"/>
          </p:nvPr>
        </p:nvSpPr>
        <p:spPr>
          <a:xfrm>
            <a:off x="1447800" y="3429000"/>
            <a:ext cx="7010400" cy="1600200"/>
          </a:xfrm>
        </p:spPr>
        <p:txBody>
          <a:bodyPr/>
          <a:lstStyle>
            <a:lvl1pPr marL="0" indent="0">
              <a:buFont typeface="Wingdings" pitchFamily="2" charset="2"/>
              <a:buNone/>
              <a:defRPr sz="2800"/>
            </a:lvl1pPr>
          </a:lstStyle>
          <a:p>
            <a:r>
              <a:rPr lang="zh-CN" altLang="en-US"/>
              <a:t>单击此处编辑母版副标题样式</a:t>
            </a:r>
          </a:p>
        </p:txBody>
      </p:sp>
      <p:sp>
        <p:nvSpPr>
          <p:cNvPr id="5" name="Rectangle 4"/>
          <p:cNvSpPr>
            <a:spLocks noGrp="1" noChangeArrowheads="1"/>
          </p:cNvSpPr>
          <p:nvPr>
            <p:ph type="dt" sz="half" idx="10"/>
          </p:nvPr>
        </p:nvSpPr>
        <p:spPr>
          <a:xfrm>
            <a:off x="685800" y="6248400"/>
            <a:ext cx="1905000" cy="457200"/>
          </a:xfrm>
        </p:spPr>
        <p:txBody>
          <a:bodyPr/>
          <a:lstStyle>
            <a:lvl1pPr>
              <a:defRPr/>
            </a:lvl1pPr>
          </a:lstStyle>
          <a:p>
            <a:pPr>
              <a:defRPr/>
            </a:pPr>
            <a:fld id="{BFC3FC71-66E4-E34E-910E-35F5452797B3}" type="datetime2">
              <a:rPr lang="zh-CN" altLang="en-US" smtClean="0"/>
              <a:pPr>
                <a:defRPr/>
              </a:pPr>
              <a:t>2022年9月2日</a:t>
            </a:fld>
            <a:endParaRPr lang="en-US" altLang="zh-CN"/>
          </a:p>
        </p:txBody>
      </p:sp>
      <p:sp>
        <p:nvSpPr>
          <p:cNvPr id="6" name="Rectangle 5"/>
          <p:cNvSpPr>
            <a:spLocks noGrp="1" noChangeArrowheads="1"/>
          </p:cNvSpPr>
          <p:nvPr>
            <p:ph type="ftr" sz="quarter" idx="11"/>
          </p:nvPr>
        </p:nvSpPr>
        <p:spPr>
          <a:xfrm>
            <a:off x="3124200" y="6248400"/>
            <a:ext cx="2895600" cy="457200"/>
          </a:xfrm>
        </p:spPr>
        <p:txBody>
          <a:bodyPr/>
          <a:lstStyle>
            <a:lvl1pPr>
              <a:defRPr/>
            </a:lvl1pPr>
          </a:lstStyle>
          <a:p>
            <a:pPr>
              <a:defRPr/>
            </a:pPr>
            <a:r>
              <a:rPr lang="zh-CN" altLang="en-US"/>
              <a:t>网络攻防技术与实践课程 </a:t>
            </a:r>
            <a:r>
              <a:rPr lang="en-US" altLang="zh-CN"/>
              <a:t>Copyright (c) 2008</a:t>
            </a:r>
            <a:r>
              <a:rPr lang="zh-CN" altLang="en-US"/>
              <a:t>－</a:t>
            </a:r>
            <a:r>
              <a:rPr lang="en-US" altLang="zh-CN"/>
              <a:t>2009 </a:t>
            </a:r>
            <a:r>
              <a:rPr lang="zh-CN" altLang="en-US"/>
              <a:t>诸葛建伟</a:t>
            </a:r>
            <a:endParaRPr lang="zh-CN" altLang="en-US" dirty="0"/>
          </a:p>
        </p:txBody>
      </p:sp>
      <p:sp>
        <p:nvSpPr>
          <p:cNvPr id="7" name="Rectangle 6"/>
          <p:cNvSpPr>
            <a:spLocks noGrp="1" noChangeArrowheads="1"/>
          </p:cNvSpPr>
          <p:nvPr>
            <p:ph type="sldNum" sz="quarter" idx="12"/>
          </p:nvPr>
        </p:nvSpPr>
        <p:spPr>
          <a:xfrm>
            <a:off x="6553200" y="6248400"/>
            <a:ext cx="1905000" cy="457200"/>
          </a:xfrm>
        </p:spPr>
        <p:txBody>
          <a:bodyPr/>
          <a:lstStyle>
            <a:lvl1pPr>
              <a:defRPr/>
            </a:lvl1pPr>
          </a:lstStyle>
          <a:p>
            <a:pPr>
              <a:defRPr/>
            </a:pPr>
            <a:fld id="{0964F033-1F39-4C8E-B86C-26C58336FB83}" type="slidenum">
              <a:rPr lang="en-US" altLang="zh-CN"/>
              <a:pPr>
                <a:defRPr/>
              </a:pPr>
              <a:t>‹#›</a:t>
            </a:fld>
            <a:endParaRPr lang="en-US" altLang="zh-CN"/>
          </a:p>
        </p:txBody>
      </p:sp>
      <p:pic>
        <p:nvPicPr>
          <p:cNvPr id="8" name="Picture 7"/>
          <p:cNvPicPr>
            <a:picLocks noChangeAspect="1"/>
          </p:cNvPicPr>
          <p:nvPr userDrawn="1"/>
        </p:nvPicPr>
        <p:blipFill>
          <a:blip r:embed="rId2" cstate="print"/>
          <a:stretch>
            <a:fillRect/>
          </a:stretch>
        </p:blipFill>
        <p:spPr>
          <a:xfrm>
            <a:off x="7884368" y="188640"/>
            <a:ext cx="1116484" cy="1121117"/>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1030"/>
          <p:cNvSpPr>
            <a:spLocks noGrp="1" noChangeArrowheads="1"/>
          </p:cNvSpPr>
          <p:nvPr>
            <p:ph type="dt" sz="half" idx="10"/>
          </p:nvPr>
        </p:nvSpPr>
        <p:spPr>
          <a:ln/>
        </p:spPr>
        <p:txBody>
          <a:bodyPr/>
          <a:lstStyle>
            <a:lvl1pPr>
              <a:defRPr/>
            </a:lvl1pPr>
          </a:lstStyle>
          <a:p>
            <a:pPr>
              <a:defRPr/>
            </a:pPr>
            <a:fld id="{56D19DC7-60D4-CE45-8ED7-C0848019075B}" type="datetime2">
              <a:rPr lang="zh-CN" altLang="en-US" smtClean="0"/>
              <a:pPr>
                <a:defRPr/>
              </a:pPr>
              <a:t>2022年9月2日</a:t>
            </a:fld>
            <a:endParaRPr lang="en-US" altLang="zh-CN"/>
          </a:p>
        </p:txBody>
      </p:sp>
      <p:sp>
        <p:nvSpPr>
          <p:cNvPr id="5" name="Rectangle 1031"/>
          <p:cNvSpPr>
            <a:spLocks noGrp="1" noChangeArrowheads="1"/>
          </p:cNvSpPr>
          <p:nvPr>
            <p:ph type="ftr" sz="quarter" idx="11"/>
          </p:nvPr>
        </p:nvSpPr>
        <p:spPr>
          <a:ln/>
        </p:spPr>
        <p:txBody>
          <a:bodyPr/>
          <a:lstStyle>
            <a:lvl1pPr>
              <a:defRPr/>
            </a:lvl1pPr>
          </a:lstStyle>
          <a:p>
            <a:pPr>
              <a:defRPr/>
            </a:pPr>
            <a:r>
              <a:rPr lang="zh-CN" altLang="en-US"/>
              <a:t>网络攻防技术与实践课程 </a:t>
            </a:r>
            <a:r>
              <a:rPr lang="en-US" altLang="zh-CN"/>
              <a:t>Copyright (c) 2008</a:t>
            </a:r>
            <a:r>
              <a:rPr lang="zh-CN" altLang="en-US"/>
              <a:t>－</a:t>
            </a:r>
            <a:r>
              <a:rPr lang="en-US" altLang="zh-CN"/>
              <a:t>2009 </a:t>
            </a:r>
            <a:r>
              <a:rPr lang="zh-CN" altLang="en-US"/>
              <a:t>诸葛建伟</a:t>
            </a:r>
            <a:endParaRPr lang="zh-CN" altLang="en-US" dirty="0"/>
          </a:p>
        </p:txBody>
      </p:sp>
      <p:sp>
        <p:nvSpPr>
          <p:cNvPr id="6" name="Rectangle 1032"/>
          <p:cNvSpPr>
            <a:spLocks noGrp="1" noChangeArrowheads="1"/>
          </p:cNvSpPr>
          <p:nvPr>
            <p:ph type="sldNum" sz="quarter" idx="12"/>
          </p:nvPr>
        </p:nvSpPr>
        <p:spPr>
          <a:ln/>
        </p:spPr>
        <p:txBody>
          <a:bodyPr/>
          <a:lstStyle>
            <a:lvl1pPr>
              <a:defRPr/>
            </a:lvl1pPr>
          </a:lstStyle>
          <a:p>
            <a:pPr>
              <a:defRPr/>
            </a:pPr>
            <a:fld id="{A01938C3-94BF-4009-90DF-F547E215E168}" type="slidenum">
              <a:rPr lang="en-US" altLang="zh-CN"/>
              <a:pPr>
                <a:defRPr/>
              </a:pPr>
              <a:t>‹#›</a:t>
            </a:fld>
            <a:endParaRPr lang="en-US" altLang="zh-C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73838" y="304800"/>
            <a:ext cx="2001837" cy="571500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566738" y="304800"/>
            <a:ext cx="5854700" cy="571500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1030"/>
          <p:cNvSpPr>
            <a:spLocks noGrp="1" noChangeArrowheads="1"/>
          </p:cNvSpPr>
          <p:nvPr>
            <p:ph type="dt" sz="half" idx="10"/>
          </p:nvPr>
        </p:nvSpPr>
        <p:spPr>
          <a:ln/>
        </p:spPr>
        <p:txBody>
          <a:bodyPr/>
          <a:lstStyle>
            <a:lvl1pPr>
              <a:defRPr/>
            </a:lvl1pPr>
          </a:lstStyle>
          <a:p>
            <a:pPr>
              <a:defRPr/>
            </a:pPr>
            <a:fld id="{18EA37B9-37B2-A94C-BAF4-5BEB63C68D05}" type="datetime2">
              <a:rPr lang="zh-CN" altLang="en-US" smtClean="0"/>
              <a:pPr>
                <a:defRPr/>
              </a:pPr>
              <a:t>2022年9月2日</a:t>
            </a:fld>
            <a:endParaRPr lang="en-US" altLang="zh-CN"/>
          </a:p>
        </p:txBody>
      </p:sp>
      <p:sp>
        <p:nvSpPr>
          <p:cNvPr id="5" name="Rectangle 1031"/>
          <p:cNvSpPr>
            <a:spLocks noGrp="1" noChangeArrowheads="1"/>
          </p:cNvSpPr>
          <p:nvPr>
            <p:ph type="ftr" sz="quarter" idx="11"/>
          </p:nvPr>
        </p:nvSpPr>
        <p:spPr>
          <a:ln/>
        </p:spPr>
        <p:txBody>
          <a:bodyPr/>
          <a:lstStyle>
            <a:lvl1pPr>
              <a:defRPr/>
            </a:lvl1pPr>
          </a:lstStyle>
          <a:p>
            <a:pPr>
              <a:defRPr/>
            </a:pPr>
            <a:r>
              <a:rPr lang="zh-CN" altLang="en-US"/>
              <a:t>网络攻防技术与实践课程 </a:t>
            </a:r>
            <a:r>
              <a:rPr lang="en-US" altLang="zh-CN"/>
              <a:t>Copyright (c) 2008</a:t>
            </a:r>
            <a:r>
              <a:rPr lang="zh-CN" altLang="en-US"/>
              <a:t>－</a:t>
            </a:r>
            <a:r>
              <a:rPr lang="en-US" altLang="zh-CN"/>
              <a:t>2009 </a:t>
            </a:r>
            <a:r>
              <a:rPr lang="zh-CN" altLang="en-US"/>
              <a:t>诸葛建伟</a:t>
            </a:r>
            <a:endParaRPr lang="zh-CN" altLang="en-US" dirty="0"/>
          </a:p>
        </p:txBody>
      </p:sp>
      <p:sp>
        <p:nvSpPr>
          <p:cNvPr id="6" name="Rectangle 1032"/>
          <p:cNvSpPr>
            <a:spLocks noGrp="1" noChangeArrowheads="1"/>
          </p:cNvSpPr>
          <p:nvPr>
            <p:ph type="sldNum" sz="quarter" idx="12"/>
          </p:nvPr>
        </p:nvSpPr>
        <p:spPr>
          <a:ln/>
        </p:spPr>
        <p:txBody>
          <a:bodyPr/>
          <a:lstStyle>
            <a:lvl1pPr>
              <a:defRPr/>
            </a:lvl1pPr>
          </a:lstStyle>
          <a:p>
            <a:pPr>
              <a:defRPr/>
            </a:pPr>
            <a:fld id="{35769166-0D76-4C46-A4E5-9D90DDC4D1FC}" type="slidenum">
              <a:rPr lang="en-US" altLang="zh-CN"/>
              <a:pPr>
                <a:defRPr/>
              </a:pPr>
              <a:t>‹#›</a:t>
            </a:fld>
            <a:endParaRPr lang="en-US" altLang="zh-C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574675" y="304800"/>
            <a:ext cx="8001000" cy="1216025"/>
          </a:xfrm>
        </p:spPr>
        <p:txBody>
          <a:bodyPr/>
          <a:lstStyle/>
          <a:p>
            <a:r>
              <a:rPr lang="zh-CN" altLang="en-US"/>
              <a:t>单击此处编辑母版标题样式</a:t>
            </a:r>
          </a:p>
        </p:txBody>
      </p:sp>
      <p:sp>
        <p:nvSpPr>
          <p:cNvPr id="3" name="文本占位符 2"/>
          <p:cNvSpPr>
            <a:spLocks noGrp="1"/>
          </p:cNvSpPr>
          <p:nvPr>
            <p:ph type="body" sz="half" idx="1"/>
          </p:nvPr>
        </p:nvSpPr>
        <p:spPr>
          <a:xfrm>
            <a:off x="566738" y="1752600"/>
            <a:ext cx="3924300" cy="4267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3438" y="1752600"/>
            <a:ext cx="3924300" cy="4267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1030"/>
          <p:cNvSpPr>
            <a:spLocks noGrp="1" noChangeArrowheads="1"/>
          </p:cNvSpPr>
          <p:nvPr>
            <p:ph type="dt" sz="half" idx="10"/>
          </p:nvPr>
        </p:nvSpPr>
        <p:spPr>
          <a:ln/>
        </p:spPr>
        <p:txBody>
          <a:bodyPr/>
          <a:lstStyle>
            <a:lvl1pPr>
              <a:defRPr/>
            </a:lvl1pPr>
          </a:lstStyle>
          <a:p>
            <a:pPr>
              <a:defRPr/>
            </a:pPr>
            <a:fld id="{0E18AC20-1404-8C46-A601-28944C896BC4}" type="datetime2">
              <a:rPr lang="zh-CN" altLang="en-US" smtClean="0"/>
              <a:pPr>
                <a:defRPr/>
              </a:pPr>
              <a:t>2022年9月2日</a:t>
            </a:fld>
            <a:endParaRPr lang="en-US" altLang="zh-CN"/>
          </a:p>
        </p:txBody>
      </p:sp>
      <p:sp>
        <p:nvSpPr>
          <p:cNvPr id="6" name="Rectangle 1031"/>
          <p:cNvSpPr>
            <a:spLocks noGrp="1" noChangeArrowheads="1"/>
          </p:cNvSpPr>
          <p:nvPr>
            <p:ph type="ftr" sz="quarter" idx="11"/>
          </p:nvPr>
        </p:nvSpPr>
        <p:spPr>
          <a:ln/>
        </p:spPr>
        <p:txBody>
          <a:bodyPr/>
          <a:lstStyle>
            <a:lvl1pPr>
              <a:defRPr/>
            </a:lvl1pPr>
          </a:lstStyle>
          <a:p>
            <a:pPr>
              <a:defRPr/>
            </a:pPr>
            <a:r>
              <a:rPr lang="zh-CN" altLang="en-US"/>
              <a:t>网络攻防技术与实践课程 </a:t>
            </a:r>
            <a:r>
              <a:rPr lang="en-US" altLang="zh-CN"/>
              <a:t>Copyright (c) 2008</a:t>
            </a:r>
            <a:r>
              <a:rPr lang="zh-CN" altLang="en-US"/>
              <a:t>－</a:t>
            </a:r>
            <a:r>
              <a:rPr lang="en-US" altLang="zh-CN"/>
              <a:t>2009 </a:t>
            </a:r>
            <a:r>
              <a:rPr lang="zh-CN" altLang="en-US"/>
              <a:t>诸葛建伟</a:t>
            </a:r>
            <a:endParaRPr lang="zh-CN" altLang="en-US" dirty="0"/>
          </a:p>
        </p:txBody>
      </p:sp>
      <p:sp>
        <p:nvSpPr>
          <p:cNvPr id="7" name="Rectangle 1032"/>
          <p:cNvSpPr>
            <a:spLocks noGrp="1" noChangeArrowheads="1"/>
          </p:cNvSpPr>
          <p:nvPr>
            <p:ph type="sldNum" sz="quarter" idx="12"/>
          </p:nvPr>
        </p:nvSpPr>
        <p:spPr>
          <a:ln/>
        </p:spPr>
        <p:txBody>
          <a:bodyPr/>
          <a:lstStyle>
            <a:lvl1pPr>
              <a:defRPr/>
            </a:lvl1pPr>
          </a:lstStyle>
          <a:p>
            <a:pPr>
              <a:defRPr/>
            </a:pPr>
            <a:fld id="{88F9D240-5863-4F16-8FBC-83C8F1234B25}" type="slidenum">
              <a:rPr lang="en-US" altLang="zh-CN"/>
              <a:pPr>
                <a:defRPr/>
              </a:pPr>
              <a:t>‹#›</a:t>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1030"/>
          <p:cNvSpPr>
            <a:spLocks noGrp="1" noChangeArrowheads="1"/>
          </p:cNvSpPr>
          <p:nvPr>
            <p:ph type="dt" sz="half" idx="10"/>
          </p:nvPr>
        </p:nvSpPr>
        <p:spPr>
          <a:ln/>
        </p:spPr>
        <p:txBody>
          <a:bodyPr/>
          <a:lstStyle>
            <a:lvl1pPr>
              <a:defRPr/>
            </a:lvl1pPr>
          </a:lstStyle>
          <a:p>
            <a:pPr>
              <a:defRPr/>
            </a:pPr>
            <a:fld id="{13899406-B6D8-F248-9938-362B2B1C6423}" type="datetime2">
              <a:rPr lang="zh-CN" altLang="en-US" smtClean="0"/>
              <a:pPr>
                <a:defRPr/>
              </a:pPr>
              <a:t>2022年9月2日</a:t>
            </a:fld>
            <a:endParaRPr lang="en-US" altLang="zh-CN"/>
          </a:p>
        </p:txBody>
      </p:sp>
      <p:sp>
        <p:nvSpPr>
          <p:cNvPr id="5" name="Rectangle 1031"/>
          <p:cNvSpPr>
            <a:spLocks noGrp="1" noChangeArrowheads="1"/>
          </p:cNvSpPr>
          <p:nvPr>
            <p:ph type="ftr" sz="quarter" idx="11"/>
          </p:nvPr>
        </p:nvSpPr>
        <p:spPr>
          <a:ln/>
        </p:spPr>
        <p:txBody>
          <a:bodyPr/>
          <a:lstStyle>
            <a:lvl1pPr>
              <a:defRPr/>
            </a:lvl1pPr>
          </a:lstStyle>
          <a:p>
            <a:pPr>
              <a:defRPr/>
            </a:pPr>
            <a:r>
              <a:rPr lang="zh-CN" altLang="en-US"/>
              <a:t>网络攻防技术与实践课程 </a:t>
            </a:r>
            <a:r>
              <a:rPr lang="en-US" altLang="zh-CN"/>
              <a:t>Copyright (c) 2008</a:t>
            </a:r>
            <a:r>
              <a:rPr lang="zh-CN" altLang="en-US"/>
              <a:t>－</a:t>
            </a:r>
            <a:r>
              <a:rPr lang="en-US" altLang="zh-CN"/>
              <a:t>2009 </a:t>
            </a:r>
            <a:r>
              <a:rPr lang="zh-CN" altLang="en-US"/>
              <a:t>诸葛建伟</a:t>
            </a:r>
            <a:endParaRPr lang="zh-CN" altLang="en-US" dirty="0"/>
          </a:p>
        </p:txBody>
      </p:sp>
      <p:sp>
        <p:nvSpPr>
          <p:cNvPr id="6" name="Rectangle 1032"/>
          <p:cNvSpPr>
            <a:spLocks noGrp="1" noChangeArrowheads="1"/>
          </p:cNvSpPr>
          <p:nvPr>
            <p:ph type="sldNum" sz="quarter" idx="12"/>
          </p:nvPr>
        </p:nvSpPr>
        <p:spPr>
          <a:ln/>
        </p:spPr>
        <p:txBody>
          <a:bodyPr/>
          <a:lstStyle>
            <a:lvl1pPr>
              <a:defRPr/>
            </a:lvl1pPr>
          </a:lstStyle>
          <a:p>
            <a:pPr>
              <a:defRPr/>
            </a:pPr>
            <a:fld id="{47D22251-280C-465C-99E6-6A8AAA327959}" type="slidenum">
              <a:rPr lang="en-US" altLang="zh-CN"/>
              <a:pPr>
                <a:defRPr/>
              </a:pPr>
              <a:t>‹#›</a:t>
            </a:fld>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1030"/>
          <p:cNvSpPr>
            <a:spLocks noGrp="1" noChangeArrowheads="1"/>
          </p:cNvSpPr>
          <p:nvPr>
            <p:ph type="dt" sz="half" idx="10"/>
          </p:nvPr>
        </p:nvSpPr>
        <p:spPr>
          <a:ln/>
        </p:spPr>
        <p:txBody>
          <a:bodyPr/>
          <a:lstStyle>
            <a:lvl1pPr>
              <a:defRPr/>
            </a:lvl1pPr>
          </a:lstStyle>
          <a:p>
            <a:pPr>
              <a:defRPr/>
            </a:pPr>
            <a:fld id="{3ADFC51C-DE4C-BE46-9A0B-4D43CEDC480F}" type="datetime2">
              <a:rPr lang="zh-CN" altLang="en-US" smtClean="0"/>
              <a:pPr>
                <a:defRPr/>
              </a:pPr>
              <a:t>2022年9月2日</a:t>
            </a:fld>
            <a:endParaRPr lang="en-US" altLang="zh-CN"/>
          </a:p>
        </p:txBody>
      </p:sp>
      <p:sp>
        <p:nvSpPr>
          <p:cNvPr id="5" name="Rectangle 1031"/>
          <p:cNvSpPr>
            <a:spLocks noGrp="1" noChangeArrowheads="1"/>
          </p:cNvSpPr>
          <p:nvPr>
            <p:ph type="ftr" sz="quarter" idx="11"/>
          </p:nvPr>
        </p:nvSpPr>
        <p:spPr>
          <a:ln/>
        </p:spPr>
        <p:txBody>
          <a:bodyPr/>
          <a:lstStyle>
            <a:lvl1pPr>
              <a:defRPr/>
            </a:lvl1pPr>
          </a:lstStyle>
          <a:p>
            <a:pPr>
              <a:defRPr/>
            </a:pPr>
            <a:r>
              <a:rPr lang="zh-CN" altLang="en-US"/>
              <a:t>网络攻防技术与实践课程 </a:t>
            </a:r>
            <a:r>
              <a:rPr lang="en-US" altLang="zh-CN"/>
              <a:t>Copyright (c) 2008</a:t>
            </a:r>
            <a:r>
              <a:rPr lang="zh-CN" altLang="en-US"/>
              <a:t>－</a:t>
            </a:r>
            <a:r>
              <a:rPr lang="en-US" altLang="zh-CN"/>
              <a:t>2009 </a:t>
            </a:r>
            <a:r>
              <a:rPr lang="zh-CN" altLang="en-US"/>
              <a:t>诸葛建伟</a:t>
            </a:r>
            <a:endParaRPr lang="zh-CN" altLang="en-US" dirty="0"/>
          </a:p>
        </p:txBody>
      </p:sp>
      <p:sp>
        <p:nvSpPr>
          <p:cNvPr id="6" name="Rectangle 1032"/>
          <p:cNvSpPr>
            <a:spLocks noGrp="1" noChangeArrowheads="1"/>
          </p:cNvSpPr>
          <p:nvPr>
            <p:ph type="sldNum" sz="quarter" idx="12"/>
          </p:nvPr>
        </p:nvSpPr>
        <p:spPr>
          <a:ln/>
        </p:spPr>
        <p:txBody>
          <a:bodyPr/>
          <a:lstStyle>
            <a:lvl1pPr>
              <a:defRPr/>
            </a:lvl1pPr>
          </a:lstStyle>
          <a:p>
            <a:pPr>
              <a:defRPr/>
            </a:pPr>
            <a:fld id="{CD99EB8A-2D9F-441C-BD3E-178DCF5A88AE}" type="slidenum">
              <a:rPr lang="en-US" altLang="zh-CN"/>
              <a:pPr>
                <a:defRPr/>
              </a:pPr>
              <a:t>‹#›</a:t>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566738" y="1752600"/>
            <a:ext cx="3924300" cy="4267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3438" y="1752600"/>
            <a:ext cx="3924300" cy="4267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1030"/>
          <p:cNvSpPr>
            <a:spLocks noGrp="1" noChangeArrowheads="1"/>
          </p:cNvSpPr>
          <p:nvPr>
            <p:ph type="dt" sz="half" idx="10"/>
          </p:nvPr>
        </p:nvSpPr>
        <p:spPr>
          <a:ln/>
        </p:spPr>
        <p:txBody>
          <a:bodyPr/>
          <a:lstStyle>
            <a:lvl1pPr>
              <a:defRPr/>
            </a:lvl1pPr>
          </a:lstStyle>
          <a:p>
            <a:pPr>
              <a:defRPr/>
            </a:pPr>
            <a:fld id="{46FD400E-C064-E345-8BA1-BE0B8D2CD6DE}" type="datetime2">
              <a:rPr lang="zh-CN" altLang="en-US" smtClean="0"/>
              <a:pPr>
                <a:defRPr/>
              </a:pPr>
              <a:t>2022年9月2日</a:t>
            </a:fld>
            <a:endParaRPr lang="en-US" altLang="zh-CN"/>
          </a:p>
        </p:txBody>
      </p:sp>
      <p:sp>
        <p:nvSpPr>
          <p:cNvPr id="6" name="Rectangle 1031"/>
          <p:cNvSpPr>
            <a:spLocks noGrp="1" noChangeArrowheads="1"/>
          </p:cNvSpPr>
          <p:nvPr>
            <p:ph type="ftr" sz="quarter" idx="11"/>
          </p:nvPr>
        </p:nvSpPr>
        <p:spPr>
          <a:ln/>
        </p:spPr>
        <p:txBody>
          <a:bodyPr/>
          <a:lstStyle>
            <a:lvl1pPr>
              <a:defRPr/>
            </a:lvl1pPr>
          </a:lstStyle>
          <a:p>
            <a:pPr>
              <a:defRPr/>
            </a:pPr>
            <a:r>
              <a:rPr lang="zh-CN" altLang="en-US"/>
              <a:t>网络攻防技术与实践课程 </a:t>
            </a:r>
            <a:r>
              <a:rPr lang="en-US" altLang="zh-CN"/>
              <a:t>Copyright (c) 2008</a:t>
            </a:r>
            <a:r>
              <a:rPr lang="zh-CN" altLang="en-US"/>
              <a:t>－</a:t>
            </a:r>
            <a:r>
              <a:rPr lang="en-US" altLang="zh-CN"/>
              <a:t>2009 </a:t>
            </a:r>
            <a:r>
              <a:rPr lang="zh-CN" altLang="en-US"/>
              <a:t>诸葛建伟</a:t>
            </a:r>
            <a:endParaRPr lang="zh-CN" altLang="en-US" dirty="0"/>
          </a:p>
        </p:txBody>
      </p:sp>
      <p:sp>
        <p:nvSpPr>
          <p:cNvPr id="7" name="Rectangle 1032"/>
          <p:cNvSpPr>
            <a:spLocks noGrp="1" noChangeArrowheads="1"/>
          </p:cNvSpPr>
          <p:nvPr>
            <p:ph type="sldNum" sz="quarter" idx="12"/>
          </p:nvPr>
        </p:nvSpPr>
        <p:spPr>
          <a:ln/>
        </p:spPr>
        <p:txBody>
          <a:bodyPr/>
          <a:lstStyle>
            <a:lvl1pPr>
              <a:defRPr/>
            </a:lvl1pPr>
          </a:lstStyle>
          <a:p>
            <a:pPr>
              <a:defRPr/>
            </a:pPr>
            <a:fld id="{C782497B-4B2C-4B5E-B0DA-5206B13454E2}" type="slidenum">
              <a:rPr lang="en-US" altLang="zh-CN"/>
              <a:pPr>
                <a:defRPr/>
              </a:pPr>
              <a:t>‹#›</a:t>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1030"/>
          <p:cNvSpPr>
            <a:spLocks noGrp="1" noChangeArrowheads="1"/>
          </p:cNvSpPr>
          <p:nvPr>
            <p:ph type="dt" sz="half" idx="10"/>
          </p:nvPr>
        </p:nvSpPr>
        <p:spPr>
          <a:ln/>
        </p:spPr>
        <p:txBody>
          <a:bodyPr/>
          <a:lstStyle>
            <a:lvl1pPr>
              <a:defRPr/>
            </a:lvl1pPr>
          </a:lstStyle>
          <a:p>
            <a:pPr>
              <a:defRPr/>
            </a:pPr>
            <a:fld id="{2730FEFA-489C-D24E-88E7-1A2E0E186F96}" type="datetime2">
              <a:rPr lang="zh-CN" altLang="en-US" smtClean="0"/>
              <a:pPr>
                <a:defRPr/>
              </a:pPr>
              <a:t>2022年9月2日</a:t>
            </a:fld>
            <a:endParaRPr lang="en-US" altLang="zh-CN"/>
          </a:p>
        </p:txBody>
      </p:sp>
      <p:sp>
        <p:nvSpPr>
          <p:cNvPr id="8" name="Rectangle 1031"/>
          <p:cNvSpPr>
            <a:spLocks noGrp="1" noChangeArrowheads="1"/>
          </p:cNvSpPr>
          <p:nvPr>
            <p:ph type="ftr" sz="quarter" idx="11"/>
          </p:nvPr>
        </p:nvSpPr>
        <p:spPr>
          <a:ln/>
        </p:spPr>
        <p:txBody>
          <a:bodyPr/>
          <a:lstStyle>
            <a:lvl1pPr>
              <a:defRPr/>
            </a:lvl1pPr>
          </a:lstStyle>
          <a:p>
            <a:pPr>
              <a:defRPr/>
            </a:pPr>
            <a:r>
              <a:rPr lang="zh-CN" altLang="en-US"/>
              <a:t>网络攻防技术与实践课程 </a:t>
            </a:r>
            <a:r>
              <a:rPr lang="en-US" altLang="zh-CN"/>
              <a:t>Copyright (c) 2008</a:t>
            </a:r>
            <a:r>
              <a:rPr lang="zh-CN" altLang="en-US"/>
              <a:t>－</a:t>
            </a:r>
            <a:r>
              <a:rPr lang="en-US" altLang="zh-CN"/>
              <a:t>2009 </a:t>
            </a:r>
            <a:r>
              <a:rPr lang="zh-CN" altLang="en-US"/>
              <a:t>诸葛建伟</a:t>
            </a:r>
            <a:endParaRPr lang="zh-CN" altLang="en-US" dirty="0"/>
          </a:p>
        </p:txBody>
      </p:sp>
      <p:sp>
        <p:nvSpPr>
          <p:cNvPr id="9" name="Rectangle 1032"/>
          <p:cNvSpPr>
            <a:spLocks noGrp="1" noChangeArrowheads="1"/>
          </p:cNvSpPr>
          <p:nvPr>
            <p:ph type="sldNum" sz="quarter" idx="12"/>
          </p:nvPr>
        </p:nvSpPr>
        <p:spPr>
          <a:ln/>
        </p:spPr>
        <p:txBody>
          <a:bodyPr/>
          <a:lstStyle>
            <a:lvl1pPr>
              <a:defRPr/>
            </a:lvl1pPr>
          </a:lstStyle>
          <a:p>
            <a:pPr>
              <a:defRPr/>
            </a:pPr>
            <a:fld id="{89088EAB-FFED-4E6E-87B3-2E628C88AD4B}" type="slidenum">
              <a:rPr lang="en-US" altLang="zh-CN"/>
              <a:pPr>
                <a:defRPr/>
              </a:pPr>
              <a:t>‹#›</a:t>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1030"/>
          <p:cNvSpPr>
            <a:spLocks noGrp="1" noChangeArrowheads="1"/>
          </p:cNvSpPr>
          <p:nvPr>
            <p:ph type="dt" sz="half" idx="10"/>
          </p:nvPr>
        </p:nvSpPr>
        <p:spPr>
          <a:ln/>
        </p:spPr>
        <p:txBody>
          <a:bodyPr/>
          <a:lstStyle>
            <a:lvl1pPr>
              <a:defRPr/>
            </a:lvl1pPr>
          </a:lstStyle>
          <a:p>
            <a:pPr>
              <a:defRPr/>
            </a:pPr>
            <a:fld id="{90E72C9E-D567-BB4D-8AA3-AADF7436DDED}" type="datetime2">
              <a:rPr lang="zh-CN" altLang="en-US" smtClean="0"/>
              <a:pPr>
                <a:defRPr/>
              </a:pPr>
              <a:t>2022年9月2日</a:t>
            </a:fld>
            <a:endParaRPr lang="en-US" altLang="zh-CN"/>
          </a:p>
        </p:txBody>
      </p:sp>
      <p:sp>
        <p:nvSpPr>
          <p:cNvPr id="4" name="Rectangle 1031"/>
          <p:cNvSpPr>
            <a:spLocks noGrp="1" noChangeArrowheads="1"/>
          </p:cNvSpPr>
          <p:nvPr>
            <p:ph type="ftr" sz="quarter" idx="11"/>
          </p:nvPr>
        </p:nvSpPr>
        <p:spPr>
          <a:ln/>
        </p:spPr>
        <p:txBody>
          <a:bodyPr/>
          <a:lstStyle>
            <a:lvl1pPr>
              <a:defRPr/>
            </a:lvl1pPr>
          </a:lstStyle>
          <a:p>
            <a:pPr>
              <a:defRPr/>
            </a:pPr>
            <a:r>
              <a:rPr lang="zh-CN" altLang="en-US"/>
              <a:t>网络攻防技术与实践课程 </a:t>
            </a:r>
            <a:r>
              <a:rPr lang="en-US" altLang="zh-CN"/>
              <a:t>Copyright (c) 2008</a:t>
            </a:r>
            <a:r>
              <a:rPr lang="zh-CN" altLang="en-US"/>
              <a:t>－</a:t>
            </a:r>
            <a:r>
              <a:rPr lang="en-US" altLang="zh-CN"/>
              <a:t>2009 </a:t>
            </a:r>
            <a:r>
              <a:rPr lang="zh-CN" altLang="en-US"/>
              <a:t>诸葛建伟</a:t>
            </a:r>
            <a:endParaRPr lang="zh-CN" altLang="en-US" dirty="0"/>
          </a:p>
        </p:txBody>
      </p:sp>
      <p:sp>
        <p:nvSpPr>
          <p:cNvPr id="5" name="Rectangle 1032"/>
          <p:cNvSpPr>
            <a:spLocks noGrp="1" noChangeArrowheads="1"/>
          </p:cNvSpPr>
          <p:nvPr>
            <p:ph type="sldNum" sz="quarter" idx="12"/>
          </p:nvPr>
        </p:nvSpPr>
        <p:spPr>
          <a:ln/>
        </p:spPr>
        <p:txBody>
          <a:bodyPr/>
          <a:lstStyle>
            <a:lvl1pPr>
              <a:defRPr/>
            </a:lvl1pPr>
          </a:lstStyle>
          <a:p>
            <a:pPr>
              <a:defRPr/>
            </a:pPr>
            <a:fld id="{B7D60D1D-6DD3-4E0B-B93E-22176A966930}" type="slidenum">
              <a:rPr lang="en-US" altLang="zh-CN"/>
              <a:pPr>
                <a:defRPr/>
              </a:pPr>
              <a:t>‹#›</a:t>
            </a:fld>
            <a:endParaRPr lang="en-US" altLang="zh-C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Rectangle 1030"/>
          <p:cNvSpPr>
            <a:spLocks noGrp="1" noChangeArrowheads="1"/>
          </p:cNvSpPr>
          <p:nvPr>
            <p:ph type="dt" sz="half" idx="10"/>
          </p:nvPr>
        </p:nvSpPr>
        <p:spPr>
          <a:ln/>
        </p:spPr>
        <p:txBody>
          <a:bodyPr/>
          <a:lstStyle>
            <a:lvl1pPr>
              <a:defRPr/>
            </a:lvl1pPr>
          </a:lstStyle>
          <a:p>
            <a:pPr>
              <a:defRPr/>
            </a:pPr>
            <a:fld id="{68B76269-B2FE-484A-86C8-B9A83ED05C64}" type="datetime2">
              <a:rPr lang="zh-CN" altLang="en-US" smtClean="0"/>
              <a:pPr>
                <a:defRPr/>
              </a:pPr>
              <a:t>2022年9月2日</a:t>
            </a:fld>
            <a:endParaRPr lang="en-US" altLang="zh-CN"/>
          </a:p>
        </p:txBody>
      </p:sp>
      <p:sp>
        <p:nvSpPr>
          <p:cNvPr id="3" name="Rectangle 1031"/>
          <p:cNvSpPr>
            <a:spLocks noGrp="1" noChangeArrowheads="1"/>
          </p:cNvSpPr>
          <p:nvPr>
            <p:ph type="ftr" sz="quarter" idx="11"/>
          </p:nvPr>
        </p:nvSpPr>
        <p:spPr>
          <a:ln/>
        </p:spPr>
        <p:txBody>
          <a:bodyPr/>
          <a:lstStyle>
            <a:lvl1pPr>
              <a:defRPr/>
            </a:lvl1pPr>
          </a:lstStyle>
          <a:p>
            <a:pPr>
              <a:defRPr/>
            </a:pPr>
            <a:r>
              <a:rPr lang="zh-CN" altLang="en-US"/>
              <a:t>网络攻防技术与实践课程 </a:t>
            </a:r>
            <a:r>
              <a:rPr lang="en-US" altLang="zh-CN"/>
              <a:t>Copyright (c) 2008</a:t>
            </a:r>
            <a:r>
              <a:rPr lang="zh-CN" altLang="en-US"/>
              <a:t>－</a:t>
            </a:r>
            <a:r>
              <a:rPr lang="en-US" altLang="zh-CN"/>
              <a:t>2009 </a:t>
            </a:r>
            <a:r>
              <a:rPr lang="zh-CN" altLang="en-US"/>
              <a:t>诸葛建伟</a:t>
            </a:r>
            <a:endParaRPr lang="zh-CN" altLang="en-US" dirty="0"/>
          </a:p>
        </p:txBody>
      </p:sp>
      <p:sp>
        <p:nvSpPr>
          <p:cNvPr id="4" name="Rectangle 1032"/>
          <p:cNvSpPr>
            <a:spLocks noGrp="1" noChangeArrowheads="1"/>
          </p:cNvSpPr>
          <p:nvPr>
            <p:ph type="sldNum" sz="quarter" idx="12"/>
          </p:nvPr>
        </p:nvSpPr>
        <p:spPr>
          <a:ln/>
        </p:spPr>
        <p:txBody>
          <a:bodyPr/>
          <a:lstStyle>
            <a:lvl1pPr>
              <a:defRPr/>
            </a:lvl1pPr>
          </a:lstStyle>
          <a:p>
            <a:pPr>
              <a:defRPr/>
            </a:pPr>
            <a:fld id="{E64A8420-CAAA-49BE-B0CF-1B7F4B63584F}" type="slidenum">
              <a:rPr lang="en-US" altLang="zh-CN"/>
              <a:pPr>
                <a:defRPr/>
              </a:pPr>
              <a:t>‹#›</a:t>
            </a:fld>
            <a:endParaRPr lang="en-US" altLang="zh-C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1030"/>
          <p:cNvSpPr>
            <a:spLocks noGrp="1" noChangeArrowheads="1"/>
          </p:cNvSpPr>
          <p:nvPr>
            <p:ph type="dt" sz="half" idx="10"/>
          </p:nvPr>
        </p:nvSpPr>
        <p:spPr>
          <a:ln/>
        </p:spPr>
        <p:txBody>
          <a:bodyPr/>
          <a:lstStyle>
            <a:lvl1pPr>
              <a:defRPr/>
            </a:lvl1pPr>
          </a:lstStyle>
          <a:p>
            <a:pPr>
              <a:defRPr/>
            </a:pPr>
            <a:fld id="{417570B9-CCF3-C544-AFAB-8A857F02759E}" type="datetime2">
              <a:rPr lang="zh-CN" altLang="en-US" smtClean="0"/>
              <a:pPr>
                <a:defRPr/>
              </a:pPr>
              <a:t>2022年9月2日</a:t>
            </a:fld>
            <a:endParaRPr lang="en-US" altLang="zh-CN"/>
          </a:p>
        </p:txBody>
      </p:sp>
      <p:sp>
        <p:nvSpPr>
          <p:cNvPr id="6" name="Rectangle 1031"/>
          <p:cNvSpPr>
            <a:spLocks noGrp="1" noChangeArrowheads="1"/>
          </p:cNvSpPr>
          <p:nvPr>
            <p:ph type="ftr" sz="quarter" idx="11"/>
          </p:nvPr>
        </p:nvSpPr>
        <p:spPr>
          <a:ln/>
        </p:spPr>
        <p:txBody>
          <a:bodyPr/>
          <a:lstStyle>
            <a:lvl1pPr>
              <a:defRPr/>
            </a:lvl1pPr>
          </a:lstStyle>
          <a:p>
            <a:pPr>
              <a:defRPr/>
            </a:pPr>
            <a:r>
              <a:rPr lang="zh-CN" altLang="en-US"/>
              <a:t>网络攻防技术与实践课程 </a:t>
            </a:r>
            <a:r>
              <a:rPr lang="en-US" altLang="zh-CN"/>
              <a:t>Copyright (c) 2008</a:t>
            </a:r>
            <a:r>
              <a:rPr lang="zh-CN" altLang="en-US"/>
              <a:t>－</a:t>
            </a:r>
            <a:r>
              <a:rPr lang="en-US" altLang="zh-CN"/>
              <a:t>2009 </a:t>
            </a:r>
            <a:r>
              <a:rPr lang="zh-CN" altLang="en-US"/>
              <a:t>诸葛建伟</a:t>
            </a:r>
            <a:endParaRPr lang="zh-CN" altLang="en-US" dirty="0"/>
          </a:p>
        </p:txBody>
      </p:sp>
      <p:sp>
        <p:nvSpPr>
          <p:cNvPr id="7" name="Rectangle 1032"/>
          <p:cNvSpPr>
            <a:spLocks noGrp="1" noChangeArrowheads="1"/>
          </p:cNvSpPr>
          <p:nvPr>
            <p:ph type="sldNum" sz="quarter" idx="12"/>
          </p:nvPr>
        </p:nvSpPr>
        <p:spPr>
          <a:ln/>
        </p:spPr>
        <p:txBody>
          <a:bodyPr/>
          <a:lstStyle>
            <a:lvl1pPr>
              <a:defRPr/>
            </a:lvl1pPr>
          </a:lstStyle>
          <a:p>
            <a:pPr>
              <a:defRPr/>
            </a:pPr>
            <a:fld id="{22554457-5FE2-4B94-B21B-34E3F80D79B8}" type="slidenum">
              <a:rPr lang="en-US" altLang="zh-CN"/>
              <a:pPr>
                <a:defRPr/>
              </a:pPr>
              <a:t>‹#›</a:t>
            </a:fld>
            <a:endParaRPr lang="en-US" altLang="zh-C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1030"/>
          <p:cNvSpPr>
            <a:spLocks noGrp="1" noChangeArrowheads="1"/>
          </p:cNvSpPr>
          <p:nvPr>
            <p:ph type="dt" sz="half" idx="10"/>
          </p:nvPr>
        </p:nvSpPr>
        <p:spPr>
          <a:ln/>
        </p:spPr>
        <p:txBody>
          <a:bodyPr/>
          <a:lstStyle>
            <a:lvl1pPr>
              <a:defRPr/>
            </a:lvl1pPr>
          </a:lstStyle>
          <a:p>
            <a:pPr>
              <a:defRPr/>
            </a:pPr>
            <a:fld id="{60FD6E16-DF1D-B343-8D7A-F365ABC925BD}" type="datetime2">
              <a:rPr lang="zh-CN" altLang="en-US" smtClean="0"/>
              <a:pPr>
                <a:defRPr/>
              </a:pPr>
              <a:t>2022年9月2日</a:t>
            </a:fld>
            <a:endParaRPr lang="en-US" altLang="zh-CN"/>
          </a:p>
        </p:txBody>
      </p:sp>
      <p:sp>
        <p:nvSpPr>
          <p:cNvPr id="6" name="Rectangle 1031"/>
          <p:cNvSpPr>
            <a:spLocks noGrp="1" noChangeArrowheads="1"/>
          </p:cNvSpPr>
          <p:nvPr>
            <p:ph type="ftr" sz="quarter" idx="11"/>
          </p:nvPr>
        </p:nvSpPr>
        <p:spPr>
          <a:ln/>
        </p:spPr>
        <p:txBody>
          <a:bodyPr/>
          <a:lstStyle>
            <a:lvl1pPr>
              <a:defRPr/>
            </a:lvl1pPr>
          </a:lstStyle>
          <a:p>
            <a:pPr>
              <a:defRPr/>
            </a:pPr>
            <a:r>
              <a:rPr lang="zh-CN" altLang="en-US"/>
              <a:t>网络攻防技术与实践课程 </a:t>
            </a:r>
            <a:r>
              <a:rPr lang="en-US" altLang="zh-CN"/>
              <a:t>Copyright (c) 2008</a:t>
            </a:r>
            <a:r>
              <a:rPr lang="zh-CN" altLang="en-US"/>
              <a:t>－</a:t>
            </a:r>
            <a:r>
              <a:rPr lang="en-US" altLang="zh-CN"/>
              <a:t>2009 </a:t>
            </a:r>
            <a:r>
              <a:rPr lang="zh-CN" altLang="en-US"/>
              <a:t>诸葛建伟</a:t>
            </a:r>
            <a:endParaRPr lang="zh-CN" altLang="en-US" dirty="0"/>
          </a:p>
        </p:txBody>
      </p:sp>
      <p:sp>
        <p:nvSpPr>
          <p:cNvPr id="7" name="Rectangle 1032"/>
          <p:cNvSpPr>
            <a:spLocks noGrp="1" noChangeArrowheads="1"/>
          </p:cNvSpPr>
          <p:nvPr>
            <p:ph type="sldNum" sz="quarter" idx="12"/>
          </p:nvPr>
        </p:nvSpPr>
        <p:spPr>
          <a:ln/>
        </p:spPr>
        <p:txBody>
          <a:bodyPr/>
          <a:lstStyle>
            <a:lvl1pPr>
              <a:defRPr/>
            </a:lvl1pPr>
          </a:lstStyle>
          <a:p>
            <a:pPr>
              <a:defRPr/>
            </a:pPr>
            <a:fld id="{F6FB31C7-F617-4D5A-8205-00F3800A7EAC}" type="slidenum">
              <a:rPr lang="en-US" altLang="zh-CN"/>
              <a:pPr>
                <a:defRPr/>
              </a:pPr>
              <a:t>‹#›</a:t>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3074" name="Rectangle 1026"/>
          <p:cNvSpPr>
            <a:spLocks noGrp="1" noChangeArrowheads="1"/>
          </p:cNvSpPr>
          <p:nvPr>
            <p:ph type="title"/>
          </p:nvPr>
        </p:nvSpPr>
        <p:spPr bwMode="auto">
          <a:xfrm>
            <a:off x="574675" y="304800"/>
            <a:ext cx="8001000" cy="1216025"/>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zh-CN" altLang="en-US"/>
              <a:t>单击此处编辑母版标题样式</a:t>
            </a:r>
          </a:p>
        </p:txBody>
      </p:sp>
      <p:sp>
        <p:nvSpPr>
          <p:cNvPr id="3075" name="Rectangle 1027"/>
          <p:cNvSpPr>
            <a:spLocks noGrp="1" noChangeArrowheads="1"/>
          </p:cNvSpPr>
          <p:nvPr>
            <p:ph type="body" idx="1"/>
          </p:nvPr>
        </p:nvSpPr>
        <p:spPr bwMode="auto">
          <a:xfrm>
            <a:off x="566738" y="1752600"/>
            <a:ext cx="8001000" cy="426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100" name="AutoShape 1028"/>
          <p:cNvSpPr>
            <a:spLocks noChangeArrowheads="1"/>
          </p:cNvSpPr>
          <p:nvPr/>
        </p:nvSpPr>
        <p:spPr bwMode="auto">
          <a:xfrm>
            <a:off x="609600" y="1566863"/>
            <a:ext cx="7958138" cy="109537"/>
          </a:xfrm>
          <a:custGeom>
            <a:avLst/>
            <a:gdLst>
              <a:gd name="G0" fmla="+- 585 0 0"/>
            </a:gdLst>
            <a:ahLst/>
            <a:cxnLst>
              <a:cxn ang="0">
                <a:pos x="0" y="0"/>
              </a:cxn>
              <a:cxn ang="0">
                <a:pos x="585" y="0"/>
              </a:cxn>
              <a:cxn ang="0">
                <a:pos x="585" y="1000"/>
              </a:cxn>
              <a:cxn ang="0">
                <a:pos x="0" y="1000"/>
              </a:cxn>
              <a:cxn ang="0">
                <a:pos x="0" y="0"/>
              </a:cxn>
              <a:cxn ang="0">
                <a:pos x="1000" y="0"/>
              </a:cxn>
            </a:cxnLst>
            <a:rect l="0" t="0" r="r" b="b"/>
            <a:pathLst>
              <a:path w="1000" h="1000" stroke="0">
                <a:moveTo>
                  <a:pt x="0" y="0"/>
                </a:moveTo>
                <a:lnTo>
                  <a:pt x="585" y="0"/>
                </a:lnTo>
                <a:lnTo>
                  <a:pt x="585" y="1000"/>
                </a:lnTo>
                <a:lnTo>
                  <a:pt x="0" y="1000"/>
                </a:lnTo>
                <a:close/>
              </a:path>
              <a:path w="1000" h="1000">
                <a:moveTo>
                  <a:pt x="0" y="0"/>
                </a:moveTo>
                <a:lnTo>
                  <a:pt x="1000" y="0"/>
                </a:lnTo>
              </a:path>
            </a:pathLst>
          </a:custGeom>
          <a:solidFill>
            <a:schemeClr val="accent2"/>
          </a:solidFill>
          <a:ln w="9525">
            <a:solidFill>
              <a:schemeClr val="accent2"/>
            </a:solidFill>
            <a:round/>
            <a:headEnd/>
            <a:tailEnd/>
          </a:ln>
        </p:spPr>
        <p:txBody>
          <a:bodyPr/>
          <a:lstStyle/>
          <a:p>
            <a:pPr algn="l">
              <a:defRPr/>
            </a:pPr>
            <a:endParaRPr lang="zh-CN" altLang="zh-CN" sz="2400">
              <a:latin typeface="Times New Roman" pitchFamily="18" charset="0"/>
            </a:endParaRPr>
          </a:p>
        </p:txBody>
      </p:sp>
      <p:sp>
        <p:nvSpPr>
          <p:cNvPr id="4101" name="Line 1029"/>
          <p:cNvSpPr>
            <a:spLocks noChangeShapeType="1"/>
          </p:cNvSpPr>
          <p:nvPr/>
        </p:nvSpPr>
        <p:spPr bwMode="auto">
          <a:xfrm flipV="1">
            <a:off x="609600" y="6172200"/>
            <a:ext cx="7924800" cy="0"/>
          </a:xfrm>
          <a:prstGeom prst="line">
            <a:avLst/>
          </a:prstGeom>
          <a:noFill/>
          <a:ln w="3175">
            <a:solidFill>
              <a:schemeClr val="accent2"/>
            </a:solidFill>
            <a:round/>
            <a:headEnd/>
            <a:tailEnd/>
          </a:ln>
          <a:effectLst/>
        </p:spPr>
        <p:txBody>
          <a:bodyPr/>
          <a:lstStyle/>
          <a:p>
            <a:pPr>
              <a:defRPr/>
            </a:pPr>
            <a:endParaRPr lang="zh-CN" altLang="en-US"/>
          </a:p>
        </p:txBody>
      </p:sp>
      <p:sp>
        <p:nvSpPr>
          <p:cNvPr id="4102" name="Rectangle 1030"/>
          <p:cNvSpPr>
            <a:spLocks noGrp="1" noChangeArrowheads="1"/>
          </p:cNvSpPr>
          <p:nvPr>
            <p:ph type="dt" sz="half" idx="2"/>
          </p:nvPr>
        </p:nvSpPr>
        <p:spPr bwMode="auto">
          <a:xfrm>
            <a:off x="609600" y="6245225"/>
            <a:ext cx="19812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200"/>
            </a:lvl1pPr>
          </a:lstStyle>
          <a:p>
            <a:pPr>
              <a:defRPr/>
            </a:pPr>
            <a:fld id="{BFDDC35F-8869-3B4E-826D-DEE74543897D}" type="datetime2">
              <a:rPr lang="zh-CN" altLang="en-US" smtClean="0"/>
              <a:pPr>
                <a:defRPr/>
              </a:pPr>
              <a:t>2022年9月2日</a:t>
            </a:fld>
            <a:endParaRPr lang="en-US" altLang="zh-CN" dirty="0"/>
          </a:p>
        </p:txBody>
      </p:sp>
      <p:sp>
        <p:nvSpPr>
          <p:cNvPr id="4103" name="Rectangle 1031"/>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pPr>
              <a:defRPr/>
            </a:pPr>
            <a:r>
              <a:rPr lang="zh-CN" altLang="en-US"/>
              <a:t>网络攻防技术与实践课程 </a:t>
            </a:r>
            <a:r>
              <a:rPr lang="en-US" altLang="zh-CN"/>
              <a:t>Copyright (c) 2008</a:t>
            </a:r>
            <a:r>
              <a:rPr lang="zh-CN" altLang="en-US"/>
              <a:t>－</a:t>
            </a:r>
            <a:r>
              <a:rPr lang="en-US" altLang="zh-CN"/>
              <a:t>2009 </a:t>
            </a:r>
            <a:r>
              <a:rPr lang="zh-CN" altLang="en-US"/>
              <a:t>诸葛建伟</a:t>
            </a:r>
            <a:endParaRPr lang="zh-CN" altLang="en-US" dirty="0"/>
          </a:p>
        </p:txBody>
      </p:sp>
      <p:sp>
        <p:nvSpPr>
          <p:cNvPr id="4104" name="Rectangle 1032"/>
          <p:cNvSpPr>
            <a:spLocks noGrp="1" noChangeArrowheads="1"/>
          </p:cNvSpPr>
          <p:nvPr>
            <p:ph type="sldNum" sz="quarter" idx="4"/>
          </p:nvPr>
        </p:nvSpPr>
        <p:spPr bwMode="auto">
          <a:xfrm>
            <a:off x="6553200" y="6245225"/>
            <a:ext cx="19812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pPr>
              <a:defRPr/>
            </a:pPr>
            <a:fld id="{5DD20D86-89BC-4114-9E5D-F2D6F41DECA0}" type="slidenum">
              <a:rPr lang="en-US" altLang="zh-CN"/>
              <a:pPr>
                <a:defRPr/>
              </a:pPr>
              <a:t>‹#›</a:t>
            </a:fld>
            <a:endParaRPr lang="en-US" altLang="zh-CN"/>
          </a:p>
        </p:txBody>
      </p:sp>
      <p:pic>
        <p:nvPicPr>
          <p:cNvPr id="2" name="Picture 1"/>
          <p:cNvPicPr>
            <a:picLocks noChangeAspect="1"/>
          </p:cNvPicPr>
          <p:nvPr userDrawn="1"/>
        </p:nvPicPr>
        <p:blipFill>
          <a:blip r:embed="rId15" cstate="print"/>
          <a:stretch>
            <a:fillRect/>
          </a:stretch>
        </p:blipFill>
        <p:spPr>
          <a:xfrm>
            <a:off x="7884368" y="188640"/>
            <a:ext cx="1116484" cy="1121117"/>
          </a:xfrm>
          <a:prstGeom prst="rect">
            <a:avLst/>
          </a:prstGeom>
        </p:spPr>
      </p:pic>
    </p:spTree>
  </p:cSld>
  <p:clrMap bg1="lt1" tx1="dk1" bg2="lt2" tx2="dk2" accent1="accent1" accent2="accent2" accent3="accent3" accent4="accent4" accent5="accent5" accent6="accent6" hlink="hlink" folHlink="folHlink"/>
  <p:sldLayoutIdLst>
    <p:sldLayoutId id="2147483973" r:id="rId1"/>
    <p:sldLayoutId id="2147483962" r:id="rId2"/>
    <p:sldLayoutId id="2147483963" r:id="rId3"/>
    <p:sldLayoutId id="2147483964" r:id="rId4"/>
    <p:sldLayoutId id="2147483965" r:id="rId5"/>
    <p:sldLayoutId id="2147483966" r:id="rId6"/>
    <p:sldLayoutId id="2147483967" r:id="rId7"/>
    <p:sldLayoutId id="2147483968" r:id="rId8"/>
    <p:sldLayoutId id="2147483969" r:id="rId9"/>
    <p:sldLayoutId id="2147483970" r:id="rId10"/>
    <p:sldLayoutId id="2147483971" r:id="rId11"/>
    <p:sldLayoutId id="2147483972" r:id="rId12"/>
  </p:sldLayoutIdLst>
  <p:hf hdr="0" ftr="0" dt="0"/>
  <p:txStyles>
    <p:titleStyle>
      <a:lvl1pPr algn="l" rtl="0" eaLnBrk="0" fontAlgn="base" hangingPunct="0">
        <a:spcBef>
          <a:spcPct val="0"/>
        </a:spcBef>
        <a:spcAft>
          <a:spcPct val="0"/>
        </a:spcAft>
        <a:defRPr sz="4200" b="1">
          <a:solidFill>
            <a:schemeClr val="tx2"/>
          </a:solidFill>
          <a:latin typeface="+mj-lt"/>
          <a:ea typeface="+mj-ea"/>
          <a:cs typeface="+mj-cs"/>
        </a:defRPr>
      </a:lvl1pPr>
      <a:lvl2pPr algn="l" rtl="0" eaLnBrk="0" fontAlgn="base" hangingPunct="0">
        <a:spcBef>
          <a:spcPct val="0"/>
        </a:spcBef>
        <a:spcAft>
          <a:spcPct val="0"/>
        </a:spcAft>
        <a:defRPr sz="4200" b="1">
          <a:solidFill>
            <a:schemeClr val="tx2"/>
          </a:solidFill>
          <a:latin typeface="Verdana" pitchFamily="34" charset="0"/>
          <a:ea typeface="宋体" pitchFamily="2" charset="-122"/>
        </a:defRPr>
      </a:lvl2pPr>
      <a:lvl3pPr algn="l" rtl="0" eaLnBrk="0" fontAlgn="base" hangingPunct="0">
        <a:spcBef>
          <a:spcPct val="0"/>
        </a:spcBef>
        <a:spcAft>
          <a:spcPct val="0"/>
        </a:spcAft>
        <a:defRPr sz="4200" b="1">
          <a:solidFill>
            <a:schemeClr val="tx2"/>
          </a:solidFill>
          <a:latin typeface="Verdana" pitchFamily="34" charset="0"/>
          <a:ea typeface="宋体" pitchFamily="2" charset="-122"/>
        </a:defRPr>
      </a:lvl3pPr>
      <a:lvl4pPr algn="l" rtl="0" eaLnBrk="0" fontAlgn="base" hangingPunct="0">
        <a:spcBef>
          <a:spcPct val="0"/>
        </a:spcBef>
        <a:spcAft>
          <a:spcPct val="0"/>
        </a:spcAft>
        <a:defRPr sz="4200" b="1">
          <a:solidFill>
            <a:schemeClr val="tx2"/>
          </a:solidFill>
          <a:latin typeface="Verdana" pitchFamily="34" charset="0"/>
          <a:ea typeface="宋体" pitchFamily="2" charset="-122"/>
        </a:defRPr>
      </a:lvl4pPr>
      <a:lvl5pPr algn="l" rtl="0" eaLnBrk="0" fontAlgn="base" hangingPunct="0">
        <a:spcBef>
          <a:spcPct val="0"/>
        </a:spcBef>
        <a:spcAft>
          <a:spcPct val="0"/>
        </a:spcAft>
        <a:defRPr sz="4200" b="1">
          <a:solidFill>
            <a:schemeClr val="tx2"/>
          </a:solidFill>
          <a:latin typeface="Verdana" pitchFamily="34" charset="0"/>
          <a:ea typeface="宋体" pitchFamily="2" charset="-122"/>
        </a:defRPr>
      </a:lvl5pPr>
      <a:lvl6pPr marL="457200" algn="l" rtl="0" fontAlgn="base">
        <a:spcBef>
          <a:spcPct val="0"/>
        </a:spcBef>
        <a:spcAft>
          <a:spcPct val="0"/>
        </a:spcAft>
        <a:defRPr sz="4200" b="1">
          <a:solidFill>
            <a:schemeClr val="tx2"/>
          </a:solidFill>
          <a:latin typeface="Verdana" pitchFamily="34" charset="0"/>
          <a:ea typeface="宋体" pitchFamily="2" charset="-122"/>
        </a:defRPr>
      </a:lvl6pPr>
      <a:lvl7pPr marL="914400" algn="l" rtl="0" fontAlgn="base">
        <a:spcBef>
          <a:spcPct val="0"/>
        </a:spcBef>
        <a:spcAft>
          <a:spcPct val="0"/>
        </a:spcAft>
        <a:defRPr sz="4200" b="1">
          <a:solidFill>
            <a:schemeClr val="tx2"/>
          </a:solidFill>
          <a:latin typeface="Verdana" pitchFamily="34" charset="0"/>
          <a:ea typeface="宋体" pitchFamily="2" charset="-122"/>
        </a:defRPr>
      </a:lvl7pPr>
      <a:lvl8pPr marL="1371600" algn="l" rtl="0" fontAlgn="base">
        <a:spcBef>
          <a:spcPct val="0"/>
        </a:spcBef>
        <a:spcAft>
          <a:spcPct val="0"/>
        </a:spcAft>
        <a:defRPr sz="4200" b="1">
          <a:solidFill>
            <a:schemeClr val="tx2"/>
          </a:solidFill>
          <a:latin typeface="Verdana" pitchFamily="34" charset="0"/>
          <a:ea typeface="宋体" pitchFamily="2" charset="-122"/>
        </a:defRPr>
      </a:lvl8pPr>
      <a:lvl9pPr marL="1828800" algn="l" rtl="0" fontAlgn="base">
        <a:spcBef>
          <a:spcPct val="0"/>
        </a:spcBef>
        <a:spcAft>
          <a:spcPct val="0"/>
        </a:spcAft>
        <a:defRPr sz="4200" b="1">
          <a:solidFill>
            <a:schemeClr val="tx2"/>
          </a:solidFill>
          <a:latin typeface="Verdana" pitchFamily="34" charset="0"/>
          <a:ea typeface="宋体" pitchFamily="2" charset="-122"/>
        </a:defRPr>
      </a:lvl9pPr>
    </p:titleStyle>
    <p:bodyStyle>
      <a:lvl1pPr marL="469900" indent="-469900" algn="l" rtl="0" eaLnBrk="0" fontAlgn="base" hangingPunct="0">
        <a:spcBef>
          <a:spcPct val="20000"/>
        </a:spcBef>
        <a:spcAft>
          <a:spcPct val="0"/>
        </a:spcAft>
        <a:buClr>
          <a:schemeClr val="accent2"/>
        </a:buClr>
        <a:buFont typeface="Wingdings" pitchFamily="2" charset="2"/>
        <a:buChar char="o"/>
        <a:defRPr sz="3000" b="1">
          <a:solidFill>
            <a:schemeClr val="tx1"/>
          </a:solidFill>
          <a:latin typeface="+mn-lt"/>
          <a:ea typeface="+mn-ea"/>
          <a:cs typeface="+mn-cs"/>
        </a:defRPr>
      </a:lvl1pPr>
      <a:lvl2pPr marL="908050" indent="-436563" algn="l" rtl="0" eaLnBrk="0" fontAlgn="base" hangingPunct="0">
        <a:spcBef>
          <a:spcPct val="20000"/>
        </a:spcBef>
        <a:spcAft>
          <a:spcPct val="0"/>
        </a:spcAft>
        <a:buClr>
          <a:schemeClr val="accent2"/>
        </a:buClr>
        <a:buFont typeface="Wingdings" pitchFamily="2" charset="2"/>
        <a:buChar char="n"/>
        <a:defRPr sz="2600" b="1">
          <a:solidFill>
            <a:schemeClr val="tx1"/>
          </a:solidFill>
          <a:latin typeface="+mn-lt"/>
          <a:ea typeface="+mn-ea"/>
        </a:defRPr>
      </a:lvl2pPr>
      <a:lvl3pPr marL="1304925" indent="-395288" algn="l" rtl="0" eaLnBrk="0" fontAlgn="base" hangingPunct="0">
        <a:spcBef>
          <a:spcPct val="20000"/>
        </a:spcBef>
        <a:spcAft>
          <a:spcPct val="0"/>
        </a:spcAft>
        <a:buClr>
          <a:schemeClr val="accent2"/>
        </a:buClr>
        <a:buFont typeface="Wingdings" pitchFamily="2" charset="2"/>
        <a:buChar char="o"/>
        <a:defRPr sz="2300" b="1">
          <a:solidFill>
            <a:schemeClr val="tx1"/>
          </a:solidFill>
          <a:latin typeface="+mn-lt"/>
          <a:ea typeface="+mn-ea"/>
        </a:defRPr>
      </a:lvl3pPr>
      <a:lvl4pPr marL="1693863" indent="-387350" algn="l" rtl="0" eaLnBrk="0" fontAlgn="base" hangingPunct="0">
        <a:spcBef>
          <a:spcPct val="20000"/>
        </a:spcBef>
        <a:spcAft>
          <a:spcPct val="0"/>
        </a:spcAft>
        <a:buClr>
          <a:schemeClr val="accent2"/>
        </a:buClr>
        <a:buFont typeface="Wingdings" pitchFamily="2" charset="2"/>
        <a:buChar char="n"/>
        <a:defRPr sz="2000" b="1">
          <a:solidFill>
            <a:schemeClr val="tx1"/>
          </a:solidFill>
          <a:latin typeface="+mn-lt"/>
          <a:ea typeface="+mn-ea"/>
        </a:defRPr>
      </a:lvl4pPr>
      <a:lvl5pPr marL="2093913" indent="-398463" algn="l" rtl="0" eaLnBrk="0" fontAlgn="base" hangingPunct="0">
        <a:spcBef>
          <a:spcPct val="25000"/>
        </a:spcBef>
        <a:spcAft>
          <a:spcPct val="0"/>
        </a:spcAft>
        <a:buClr>
          <a:schemeClr val="accent2"/>
        </a:buClr>
        <a:buFont typeface="Wingdings" pitchFamily="2" charset="2"/>
        <a:buChar char="§"/>
        <a:defRPr sz="2000" b="1">
          <a:solidFill>
            <a:schemeClr val="tx1"/>
          </a:solidFill>
          <a:latin typeface="+mn-lt"/>
          <a:ea typeface="+mn-ea"/>
        </a:defRPr>
      </a:lvl5pPr>
      <a:lvl6pPr marL="2551113" indent="-398463" algn="l" rtl="0" fontAlgn="base">
        <a:spcBef>
          <a:spcPct val="25000"/>
        </a:spcBef>
        <a:spcAft>
          <a:spcPct val="0"/>
        </a:spcAft>
        <a:buClr>
          <a:schemeClr val="accent2"/>
        </a:buClr>
        <a:buFont typeface="Wingdings" pitchFamily="2" charset="2"/>
        <a:buChar char="§"/>
        <a:defRPr sz="2000" b="1">
          <a:solidFill>
            <a:schemeClr val="tx1"/>
          </a:solidFill>
          <a:latin typeface="+mn-lt"/>
          <a:ea typeface="+mn-ea"/>
        </a:defRPr>
      </a:lvl6pPr>
      <a:lvl7pPr marL="3008313" indent="-398463" algn="l" rtl="0" fontAlgn="base">
        <a:spcBef>
          <a:spcPct val="25000"/>
        </a:spcBef>
        <a:spcAft>
          <a:spcPct val="0"/>
        </a:spcAft>
        <a:buClr>
          <a:schemeClr val="accent2"/>
        </a:buClr>
        <a:buFont typeface="Wingdings" pitchFamily="2" charset="2"/>
        <a:buChar char="§"/>
        <a:defRPr sz="2000" b="1">
          <a:solidFill>
            <a:schemeClr val="tx1"/>
          </a:solidFill>
          <a:latin typeface="+mn-lt"/>
          <a:ea typeface="+mn-ea"/>
        </a:defRPr>
      </a:lvl7pPr>
      <a:lvl8pPr marL="3465513" indent="-398463" algn="l" rtl="0" fontAlgn="base">
        <a:spcBef>
          <a:spcPct val="25000"/>
        </a:spcBef>
        <a:spcAft>
          <a:spcPct val="0"/>
        </a:spcAft>
        <a:buClr>
          <a:schemeClr val="accent2"/>
        </a:buClr>
        <a:buFont typeface="Wingdings" pitchFamily="2" charset="2"/>
        <a:buChar char="§"/>
        <a:defRPr sz="2000" b="1">
          <a:solidFill>
            <a:schemeClr val="tx1"/>
          </a:solidFill>
          <a:latin typeface="+mn-lt"/>
          <a:ea typeface="+mn-ea"/>
        </a:defRPr>
      </a:lvl8pPr>
      <a:lvl9pPr marL="3922713" indent="-398463" algn="l" rtl="0" fontAlgn="base">
        <a:spcBef>
          <a:spcPct val="25000"/>
        </a:spcBef>
        <a:spcAft>
          <a:spcPct val="0"/>
        </a:spcAft>
        <a:buClr>
          <a:schemeClr val="accent2"/>
        </a:buClr>
        <a:buFont typeface="Wingdings" pitchFamily="2" charset="2"/>
        <a:buChar char="§"/>
        <a:defRPr sz="2000" b="1">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johnny.ihackstuff.com/ghdb.php"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27.png"/><Relationship Id="rId4" Type="http://schemas.openxmlformats.org/officeDocument/2006/relationships/oleObject" Target="../embeddings/oleObject1.bin"/></Relationships>
</file>

<file path=ppt/slides/_rels/slide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124" name="Rectangle 6"/>
          <p:cNvSpPr>
            <a:spLocks noGrp="1" noChangeArrowheads="1"/>
          </p:cNvSpPr>
          <p:nvPr>
            <p:ph type="sldNum" sz="quarter" idx="12"/>
          </p:nvPr>
        </p:nvSpPr>
        <p:spPr>
          <a:noFill/>
        </p:spPr>
        <p:txBody>
          <a:bodyPr/>
          <a:lstStyle/>
          <a:p>
            <a:fld id="{91D57AB9-5BB1-4671-AE21-B6E46EE2289E}" type="slidenum">
              <a:rPr lang="en-US" altLang="zh-CN" smtClean="0"/>
              <a:pPr/>
              <a:t>1</a:t>
            </a:fld>
            <a:endParaRPr lang="en-US" altLang="zh-CN" dirty="0"/>
          </a:p>
        </p:txBody>
      </p:sp>
      <p:sp>
        <p:nvSpPr>
          <p:cNvPr id="5126" name="Rectangle 8"/>
          <p:cNvSpPr>
            <a:spLocks noGrp="1" noChangeArrowheads="1"/>
          </p:cNvSpPr>
          <p:nvPr>
            <p:ph type="ctrTitle"/>
          </p:nvPr>
        </p:nvSpPr>
        <p:spPr>
          <a:xfrm>
            <a:off x="323850" y="1400175"/>
            <a:ext cx="8496300" cy="1150938"/>
          </a:xfrm>
        </p:spPr>
        <p:txBody>
          <a:bodyPr/>
          <a:lstStyle/>
          <a:p>
            <a:pPr algn="ctr" eaLnBrk="1" hangingPunct="1"/>
            <a:r>
              <a:rPr lang="zh-CN" altLang="en-US" sz="4000" dirty="0"/>
              <a:t>电子科技大学</a:t>
            </a:r>
            <a:br>
              <a:rPr lang="en-US" altLang="zh-CN" sz="4000" dirty="0"/>
            </a:br>
            <a:r>
              <a:rPr lang="zh-CN" altLang="en-US" sz="4000" dirty="0"/>
              <a:t>网络与系统攻击技术课程</a:t>
            </a:r>
            <a:endParaRPr lang="zh-CN" altLang="en-US" sz="3200" dirty="0"/>
          </a:p>
        </p:txBody>
      </p:sp>
      <p:sp>
        <p:nvSpPr>
          <p:cNvPr id="5128" name="Rectangle 8"/>
          <p:cNvSpPr>
            <a:spLocks noChangeArrowheads="1"/>
          </p:cNvSpPr>
          <p:nvPr/>
        </p:nvSpPr>
        <p:spPr bwMode="auto">
          <a:xfrm>
            <a:off x="250825" y="0"/>
            <a:ext cx="8496300" cy="1150938"/>
          </a:xfrm>
          <a:prstGeom prst="rect">
            <a:avLst/>
          </a:prstGeom>
          <a:noFill/>
          <a:ln w="9525">
            <a:noFill/>
            <a:miter lim="800000"/>
            <a:headEnd/>
            <a:tailEnd/>
          </a:ln>
        </p:spPr>
        <p:txBody>
          <a:bodyPr anchor="b"/>
          <a:lstStyle/>
          <a:p>
            <a:endParaRPr lang="zh-CN" altLang="zh-CN" sz="3600" b="1">
              <a:solidFill>
                <a:schemeClr val="tx2"/>
              </a:solidFill>
            </a:endParaRPr>
          </a:p>
        </p:txBody>
      </p:sp>
      <p:sp>
        <p:nvSpPr>
          <p:cNvPr id="5129" name="Rectangle 11"/>
          <p:cNvSpPr>
            <a:spLocks noChangeArrowheads="1"/>
          </p:cNvSpPr>
          <p:nvPr/>
        </p:nvSpPr>
        <p:spPr bwMode="auto">
          <a:xfrm>
            <a:off x="323850" y="2420938"/>
            <a:ext cx="8496300" cy="1150937"/>
          </a:xfrm>
          <a:prstGeom prst="rect">
            <a:avLst/>
          </a:prstGeom>
          <a:noFill/>
          <a:ln w="9525">
            <a:noFill/>
            <a:miter lim="800000"/>
            <a:headEnd/>
            <a:tailEnd/>
          </a:ln>
        </p:spPr>
        <p:txBody>
          <a:bodyPr anchor="b"/>
          <a:lstStyle/>
          <a:p>
            <a:r>
              <a:rPr lang="en-US" altLang="zh-CN" sz="4000" b="1" dirty="0">
                <a:solidFill>
                  <a:schemeClr val="tx2"/>
                </a:solidFill>
              </a:rPr>
              <a:t>2. </a:t>
            </a:r>
            <a:r>
              <a:rPr lang="zh-CN" altLang="en-US" sz="4000" b="1" dirty="0">
                <a:solidFill>
                  <a:schemeClr val="tx2"/>
                </a:solidFill>
              </a:rPr>
              <a:t>网络信息情报搜集技术</a:t>
            </a:r>
            <a:endParaRPr lang="zh-CN" altLang="en-US" sz="3200" b="1" dirty="0">
              <a:solidFill>
                <a:schemeClr val="tx2"/>
              </a:solidFill>
            </a:endParaRPr>
          </a:p>
        </p:txBody>
      </p:sp>
    </p:spTree>
    <p:extLst>
      <p:ext uri="{BB962C8B-B14F-4D97-AF65-F5344CB8AC3E}">
        <p14:creationId xmlns:p14="http://schemas.microsoft.com/office/powerpoint/2010/main" val="14421575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2530" name="标题 1"/>
          <p:cNvSpPr>
            <a:spLocks noGrp="1"/>
          </p:cNvSpPr>
          <p:nvPr>
            <p:ph type="title"/>
          </p:nvPr>
        </p:nvSpPr>
        <p:spPr>
          <a:xfrm>
            <a:off x="1691680" y="188640"/>
            <a:ext cx="8001000" cy="675928"/>
          </a:xfrm>
        </p:spPr>
        <p:txBody>
          <a:bodyPr/>
          <a:lstStyle/>
          <a:p>
            <a:pPr eaLnBrk="1" hangingPunct="1"/>
            <a:r>
              <a:rPr lang="zh-CN" altLang="en-US" dirty="0">
                <a:solidFill>
                  <a:schemeClr val="tx1"/>
                </a:solidFill>
              </a:rPr>
              <a:t>踩点能够获取的信息</a:t>
            </a:r>
            <a:r>
              <a:rPr lang="en-US" altLang="zh-CN" dirty="0">
                <a:solidFill>
                  <a:schemeClr val="tx1"/>
                </a:solidFill>
              </a:rPr>
              <a:t> – </a:t>
            </a:r>
            <a:r>
              <a:rPr lang="zh-CN" altLang="en-US" dirty="0">
                <a:solidFill>
                  <a:schemeClr val="tx1"/>
                </a:solidFill>
              </a:rPr>
              <a:t>案例</a:t>
            </a:r>
          </a:p>
        </p:txBody>
      </p:sp>
      <p:sp>
        <p:nvSpPr>
          <p:cNvPr id="22533" name="灯片编号占位符 5"/>
          <p:cNvSpPr>
            <a:spLocks noGrp="1"/>
          </p:cNvSpPr>
          <p:nvPr>
            <p:ph type="sldNum" sz="quarter" idx="12"/>
          </p:nvPr>
        </p:nvSpPr>
        <p:spPr>
          <a:noFill/>
        </p:spPr>
        <p:txBody>
          <a:bodyPr/>
          <a:lstStyle/>
          <a:p>
            <a:fld id="{DAB25DDD-CF31-444F-AA8C-03687B95E960}" type="slidenum">
              <a:rPr lang="en-US" altLang="zh-CN" smtClean="0"/>
              <a:pPr/>
              <a:t>10</a:t>
            </a:fld>
            <a:endParaRPr lang="en-US" altLang="zh-CN"/>
          </a:p>
        </p:txBody>
      </p:sp>
      <p:graphicFrame>
        <p:nvGraphicFramePr>
          <p:cNvPr id="12" name="内容占位符 11"/>
          <p:cNvGraphicFramePr>
            <a:graphicFrameLocks noGrp="1"/>
          </p:cNvGraphicFramePr>
          <p:nvPr>
            <p:ph idx="1"/>
            <p:extLst>
              <p:ext uri="{D42A27DB-BD31-4B8C-83A1-F6EECF244321}">
                <p14:modId xmlns:p14="http://schemas.microsoft.com/office/powerpoint/2010/main" val="3868305605"/>
              </p:ext>
            </p:extLst>
          </p:nvPr>
        </p:nvGraphicFramePr>
        <p:xfrm>
          <a:off x="683568" y="1628800"/>
          <a:ext cx="7920880" cy="4527175"/>
        </p:xfrm>
        <a:graphic>
          <a:graphicData uri="http://schemas.openxmlformats.org/drawingml/2006/table">
            <a:tbl>
              <a:tblPr/>
              <a:tblGrid>
                <a:gridCol w="2304256">
                  <a:extLst>
                    <a:ext uri="{9D8B030D-6E8A-4147-A177-3AD203B41FA5}">
                      <a16:colId xmlns:a16="http://schemas.microsoft.com/office/drawing/2014/main" val="20000"/>
                    </a:ext>
                  </a:extLst>
                </a:gridCol>
                <a:gridCol w="5616624">
                  <a:extLst>
                    <a:ext uri="{9D8B030D-6E8A-4147-A177-3AD203B41FA5}">
                      <a16:colId xmlns:a16="http://schemas.microsoft.com/office/drawing/2014/main" val="20001"/>
                    </a:ext>
                  </a:extLst>
                </a:gridCol>
              </a:tblGrid>
              <a:tr h="160798">
                <a:tc>
                  <a:txBody>
                    <a:bodyPr/>
                    <a:lstStyle/>
                    <a:p>
                      <a:pPr algn="l" fontAlgn="ctr"/>
                      <a:r>
                        <a:rPr lang="zh-CN" altLang="en-US" sz="1200" b="1" i="0" u="none" strike="noStrike" dirty="0">
                          <a:solidFill>
                            <a:srgbClr val="000000"/>
                          </a:solidFill>
                          <a:latin typeface="宋体"/>
                        </a:rPr>
                        <a:t>因特网</a:t>
                      </a:r>
                    </a:p>
                  </a:txBody>
                  <a:tcPr marL="8607" marR="8607" marT="8607" marB="0" anchor="ctr">
                    <a:lnL>
                      <a:noFill/>
                    </a:lnL>
                    <a:lnR>
                      <a:noFill/>
                    </a:lnR>
                    <a:lnT>
                      <a:noFill/>
                    </a:lnT>
                    <a:lnB>
                      <a:noFill/>
                    </a:lnB>
                    <a:solidFill>
                      <a:srgbClr val="FFFF00"/>
                    </a:solidFill>
                  </a:tcPr>
                </a:tc>
                <a:tc>
                  <a:txBody>
                    <a:bodyPr/>
                    <a:lstStyle/>
                    <a:p>
                      <a:pPr algn="l" fontAlgn="ctr"/>
                      <a:r>
                        <a:rPr lang="zh-CN" altLang="en-US" sz="1200" b="1" i="0" u="none" strike="noStrike" dirty="0">
                          <a:solidFill>
                            <a:srgbClr val="000000"/>
                          </a:solidFill>
                          <a:latin typeface="宋体"/>
                        </a:rPr>
                        <a:t>　</a:t>
                      </a:r>
                    </a:p>
                  </a:txBody>
                  <a:tcPr marL="8607" marR="8607" marT="8607" marB="0" anchor="ctr">
                    <a:lnL>
                      <a:noFill/>
                    </a:lnL>
                    <a:lnR>
                      <a:noFill/>
                    </a:lnR>
                    <a:lnT>
                      <a:noFill/>
                    </a:lnT>
                    <a:lnB>
                      <a:noFill/>
                    </a:lnB>
                    <a:solidFill>
                      <a:srgbClr val="FFFF00"/>
                    </a:solidFill>
                  </a:tcPr>
                </a:tc>
                <a:extLst>
                  <a:ext uri="{0D108BD9-81ED-4DB2-BD59-A6C34878D82A}">
                    <a16:rowId xmlns:a16="http://schemas.microsoft.com/office/drawing/2014/main" val="10000"/>
                  </a:ext>
                </a:extLst>
              </a:tr>
              <a:tr h="160798">
                <a:tc>
                  <a:txBody>
                    <a:bodyPr/>
                    <a:lstStyle/>
                    <a:p>
                      <a:pPr algn="l" fontAlgn="ctr"/>
                      <a:r>
                        <a:rPr lang="zh-CN" altLang="en-US" sz="1200" b="1" i="0" u="none" strike="noStrike" dirty="0">
                          <a:solidFill>
                            <a:srgbClr val="000000"/>
                          </a:solidFill>
                          <a:latin typeface="宋体"/>
                        </a:rPr>
                        <a:t>域名</a:t>
                      </a:r>
                    </a:p>
                  </a:txBody>
                  <a:tcPr marL="8607" marR="8607" marT="8607" marB="0" anchor="ctr">
                    <a:lnL>
                      <a:noFill/>
                    </a:lnL>
                    <a:lnR>
                      <a:noFill/>
                    </a:lnR>
                    <a:lnT>
                      <a:noFill/>
                    </a:lnT>
                    <a:lnB>
                      <a:noFill/>
                    </a:lnB>
                  </a:tcPr>
                </a:tc>
                <a:tc>
                  <a:txBody>
                    <a:bodyPr/>
                    <a:lstStyle/>
                    <a:p>
                      <a:pPr algn="l" fontAlgn="ctr"/>
                      <a:r>
                        <a:rPr lang="en-US" sz="1200" b="1" i="0" u="none" strike="noStrike" dirty="0">
                          <a:solidFill>
                            <a:srgbClr val="000000"/>
                          </a:solidFill>
                          <a:latin typeface="宋体"/>
                        </a:rPr>
                        <a:t>pku.edu.cn</a:t>
                      </a:r>
                    </a:p>
                  </a:txBody>
                  <a:tcPr marL="8607" marR="8607" marT="8607" marB="0" anchor="ctr">
                    <a:lnL>
                      <a:noFill/>
                    </a:lnL>
                    <a:lnR>
                      <a:noFill/>
                    </a:lnR>
                    <a:lnT>
                      <a:noFill/>
                    </a:lnT>
                    <a:lnB>
                      <a:noFill/>
                    </a:lnB>
                  </a:tcPr>
                </a:tc>
                <a:extLst>
                  <a:ext uri="{0D108BD9-81ED-4DB2-BD59-A6C34878D82A}">
                    <a16:rowId xmlns:a16="http://schemas.microsoft.com/office/drawing/2014/main" val="10001"/>
                  </a:ext>
                </a:extLst>
              </a:tr>
              <a:tr h="160798">
                <a:tc>
                  <a:txBody>
                    <a:bodyPr/>
                    <a:lstStyle/>
                    <a:p>
                      <a:pPr algn="l" fontAlgn="ctr"/>
                      <a:r>
                        <a:rPr lang="zh-CN" altLang="en-US" sz="1200" b="1" i="0" u="none" strike="noStrike" dirty="0">
                          <a:solidFill>
                            <a:srgbClr val="000000"/>
                          </a:solidFill>
                          <a:latin typeface="宋体"/>
                        </a:rPr>
                        <a:t>网络地址块</a:t>
                      </a:r>
                    </a:p>
                  </a:txBody>
                  <a:tcPr marL="8607" marR="8607" marT="8607" marB="0" anchor="ctr">
                    <a:lnL>
                      <a:noFill/>
                    </a:lnL>
                    <a:lnR>
                      <a:noFill/>
                    </a:lnR>
                    <a:lnT>
                      <a:noFill/>
                    </a:lnT>
                    <a:lnB>
                      <a:noFill/>
                    </a:lnB>
                  </a:tcPr>
                </a:tc>
                <a:tc>
                  <a:txBody>
                    <a:bodyPr/>
                    <a:lstStyle/>
                    <a:p>
                      <a:pPr algn="l" fontAlgn="ctr"/>
                      <a:r>
                        <a:rPr lang="en-US" altLang="zh-CN" sz="1200" b="1" i="0" u="none" strike="noStrike">
                          <a:solidFill>
                            <a:srgbClr val="000000"/>
                          </a:solidFill>
                          <a:latin typeface="宋体"/>
                        </a:rPr>
                        <a:t>162.105.*.*/16, 222.29.0.0..222.29.159.255, 202.112.?.0/24</a:t>
                      </a:r>
                    </a:p>
                  </a:txBody>
                  <a:tcPr marL="8607" marR="8607" marT="8607" marB="0" anchor="ctr">
                    <a:lnL>
                      <a:noFill/>
                    </a:lnL>
                    <a:lnR>
                      <a:noFill/>
                    </a:lnR>
                    <a:lnT>
                      <a:noFill/>
                    </a:lnT>
                    <a:lnB>
                      <a:noFill/>
                    </a:lnB>
                  </a:tcPr>
                </a:tc>
                <a:extLst>
                  <a:ext uri="{0D108BD9-81ED-4DB2-BD59-A6C34878D82A}">
                    <a16:rowId xmlns:a16="http://schemas.microsoft.com/office/drawing/2014/main" val="10002"/>
                  </a:ext>
                </a:extLst>
              </a:tr>
              <a:tr h="618569">
                <a:tc>
                  <a:txBody>
                    <a:bodyPr/>
                    <a:lstStyle/>
                    <a:p>
                      <a:pPr algn="l" fontAlgn="ctr"/>
                      <a:r>
                        <a:rPr lang="zh-CN" altLang="en-US" sz="1200" b="1" i="0" u="none" strike="noStrike" dirty="0">
                          <a:solidFill>
                            <a:srgbClr val="000000"/>
                          </a:solidFill>
                          <a:latin typeface="宋体"/>
                        </a:rPr>
                        <a:t>直接访问系统的具体</a:t>
                      </a:r>
                      <a:r>
                        <a:rPr lang="en-US" altLang="zh-CN" sz="1200" b="1" i="0" u="none" strike="noStrike" dirty="0">
                          <a:solidFill>
                            <a:srgbClr val="000000"/>
                          </a:solidFill>
                          <a:latin typeface="宋体"/>
                        </a:rPr>
                        <a:t>IP</a:t>
                      </a:r>
                    </a:p>
                  </a:txBody>
                  <a:tcPr marL="8607" marR="8607" marT="8607" marB="0" anchor="ctr">
                    <a:lnL>
                      <a:noFill/>
                    </a:lnL>
                    <a:lnR>
                      <a:noFill/>
                    </a:lnR>
                    <a:lnT>
                      <a:noFill/>
                    </a:lnT>
                    <a:lnB>
                      <a:noFill/>
                    </a:lnB>
                  </a:tcPr>
                </a:tc>
                <a:tc>
                  <a:txBody>
                    <a:bodyPr/>
                    <a:lstStyle/>
                    <a:p>
                      <a:pPr algn="l" fontAlgn="ctr"/>
                      <a:r>
                        <a:rPr lang="en-US" sz="1200" b="1" i="0" u="none" strike="noStrike" dirty="0">
                          <a:solidFill>
                            <a:srgbClr val="000000"/>
                          </a:solidFill>
                          <a:latin typeface="宋体"/>
                        </a:rPr>
                        <a:t>www.pku.edu.cn: 162.105.129.104</a:t>
                      </a:r>
                      <a:br>
                        <a:rPr lang="en-US" sz="1200" b="1" i="0" u="none" strike="noStrike" dirty="0">
                          <a:solidFill>
                            <a:srgbClr val="000000"/>
                          </a:solidFill>
                          <a:latin typeface="宋体"/>
                        </a:rPr>
                      </a:br>
                      <a:r>
                        <a:rPr lang="en-US" sz="1200" b="1" i="0" u="none" strike="noStrike" dirty="0">
                          <a:solidFill>
                            <a:srgbClr val="000000"/>
                          </a:solidFill>
                          <a:latin typeface="宋体"/>
                        </a:rPr>
                        <a:t>bbs.pku.edu.cn: 162.105.204.150</a:t>
                      </a:r>
                      <a:br>
                        <a:rPr lang="en-US" sz="1200" b="1" i="0" u="none" strike="noStrike" dirty="0">
                          <a:solidFill>
                            <a:srgbClr val="000000"/>
                          </a:solidFill>
                          <a:latin typeface="宋体"/>
                        </a:rPr>
                      </a:br>
                      <a:r>
                        <a:rPr lang="en-US" sz="1200" b="1" i="0" u="none" strike="noStrike" dirty="0">
                          <a:solidFill>
                            <a:srgbClr val="000000"/>
                          </a:solidFill>
                          <a:latin typeface="宋体"/>
                        </a:rPr>
                        <a:t>…(https://its.pku.edu.cn/index.htm)</a:t>
                      </a:r>
                    </a:p>
                  </a:txBody>
                  <a:tcPr marL="8607" marR="8607" marT="8607" marB="0" anchor="ctr">
                    <a:lnL>
                      <a:noFill/>
                    </a:lnL>
                    <a:lnR>
                      <a:noFill/>
                    </a:lnR>
                    <a:lnT>
                      <a:noFill/>
                    </a:lnT>
                    <a:lnB>
                      <a:noFill/>
                    </a:lnB>
                  </a:tcPr>
                </a:tc>
                <a:extLst>
                  <a:ext uri="{0D108BD9-81ED-4DB2-BD59-A6C34878D82A}">
                    <a16:rowId xmlns:a16="http://schemas.microsoft.com/office/drawing/2014/main" val="10003"/>
                  </a:ext>
                </a:extLst>
              </a:tr>
              <a:tr h="313388">
                <a:tc>
                  <a:txBody>
                    <a:bodyPr/>
                    <a:lstStyle/>
                    <a:p>
                      <a:pPr algn="l" fontAlgn="ctr"/>
                      <a:r>
                        <a:rPr lang="zh-CN" altLang="en-US" sz="1200" b="1" i="0" u="none" strike="noStrike" dirty="0">
                          <a:solidFill>
                            <a:srgbClr val="000000"/>
                          </a:solidFill>
                          <a:latin typeface="宋体"/>
                        </a:rPr>
                        <a:t>系统体系架构</a:t>
                      </a:r>
                    </a:p>
                  </a:txBody>
                  <a:tcPr marL="8607" marR="8607" marT="8607" marB="0" anchor="ctr">
                    <a:lnL>
                      <a:noFill/>
                    </a:lnL>
                    <a:lnR>
                      <a:noFill/>
                    </a:lnR>
                    <a:lnT>
                      <a:noFill/>
                    </a:lnT>
                    <a:lnB>
                      <a:noFill/>
                    </a:lnB>
                  </a:tcPr>
                </a:tc>
                <a:tc>
                  <a:txBody>
                    <a:bodyPr/>
                    <a:lstStyle/>
                    <a:p>
                      <a:pPr algn="l" fontAlgn="ctr"/>
                      <a:r>
                        <a:rPr lang="en-US" altLang="zh-CN" sz="1200" b="1" i="0" u="none" strike="noStrike" dirty="0">
                          <a:solidFill>
                            <a:srgbClr val="000000"/>
                          </a:solidFill>
                          <a:latin typeface="宋体"/>
                        </a:rPr>
                        <a:t>……</a:t>
                      </a:r>
                      <a:r>
                        <a:rPr lang="zh-CN" altLang="en-US" sz="1200" b="1" i="0" u="none" strike="noStrike" dirty="0">
                          <a:solidFill>
                            <a:srgbClr val="000000"/>
                          </a:solidFill>
                          <a:latin typeface="宋体"/>
                        </a:rPr>
                        <a:t>百度百科</a:t>
                      </a:r>
                      <a:r>
                        <a:rPr lang="en-US" altLang="zh-CN" sz="1200" b="1" i="0" u="none" strike="noStrike" dirty="0">
                          <a:solidFill>
                            <a:srgbClr val="000000"/>
                          </a:solidFill>
                          <a:latin typeface="宋体"/>
                        </a:rPr>
                        <a:t>: </a:t>
                      </a:r>
                      <a:r>
                        <a:rPr lang="zh-CN" altLang="en-US" sz="1200" b="1" i="0" u="none" strike="noStrike" dirty="0">
                          <a:solidFill>
                            <a:srgbClr val="000000"/>
                          </a:solidFill>
                          <a:latin typeface="宋体"/>
                        </a:rPr>
                        <a:t>北大未名</a:t>
                      </a:r>
                      <a:r>
                        <a:rPr lang="en-US" altLang="zh-CN" sz="1200" b="1" i="0" u="none" strike="noStrike" dirty="0">
                          <a:solidFill>
                            <a:srgbClr val="000000"/>
                          </a:solidFill>
                          <a:latin typeface="宋体"/>
                        </a:rPr>
                        <a:t>BBS</a:t>
                      </a:r>
                      <a:r>
                        <a:rPr lang="zh-CN" altLang="en-US" sz="1200" b="1" i="0" u="none" strike="noStrike" dirty="0">
                          <a:solidFill>
                            <a:srgbClr val="000000"/>
                          </a:solidFill>
                          <a:latin typeface="宋体"/>
                        </a:rPr>
                        <a:t>架设在</a:t>
                      </a:r>
                      <a:r>
                        <a:rPr lang="en-US" altLang="zh-CN" sz="1200" b="1" i="0" u="none" strike="noStrike" dirty="0">
                          <a:solidFill>
                            <a:srgbClr val="000000"/>
                          </a:solidFill>
                          <a:latin typeface="宋体"/>
                        </a:rPr>
                        <a:t>64</a:t>
                      </a:r>
                      <a:r>
                        <a:rPr lang="zh-CN" altLang="en-US" sz="1200" b="1" i="0" u="none" strike="noStrike" dirty="0">
                          <a:solidFill>
                            <a:srgbClr val="000000"/>
                          </a:solidFill>
                          <a:latin typeface="宋体"/>
                        </a:rPr>
                        <a:t>位</a:t>
                      </a:r>
                      <a:r>
                        <a:rPr lang="en-US" altLang="zh-CN" sz="1200" b="1" i="0" u="none" strike="noStrike" dirty="0">
                          <a:solidFill>
                            <a:srgbClr val="000000"/>
                          </a:solidFill>
                          <a:latin typeface="宋体"/>
                        </a:rPr>
                        <a:t>x86</a:t>
                      </a:r>
                      <a:r>
                        <a:rPr lang="zh-CN" altLang="en-US" sz="1200" b="1" i="0" u="none" strike="noStrike" dirty="0">
                          <a:solidFill>
                            <a:srgbClr val="000000"/>
                          </a:solidFill>
                          <a:latin typeface="宋体"/>
                        </a:rPr>
                        <a:t>服务器上，软件则采用自行改造的</a:t>
                      </a:r>
                      <a:r>
                        <a:rPr lang="en-US" altLang="zh-CN" sz="1200" b="1" i="0" u="none" strike="noStrike" dirty="0">
                          <a:solidFill>
                            <a:srgbClr val="000000"/>
                          </a:solidFill>
                          <a:latin typeface="宋体"/>
                        </a:rPr>
                        <a:t>Firebird BBS</a:t>
                      </a:r>
                      <a:r>
                        <a:rPr lang="zh-CN" altLang="en-US" sz="1200" b="1" i="0" u="none" strike="noStrike" dirty="0">
                          <a:solidFill>
                            <a:srgbClr val="000000"/>
                          </a:solidFill>
                          <a:latin typeface="宋体"/>
                        </a:rPr>
                        <a:t>系统</a:t>
                      </a:r>
                      <a:r>
                        <a:rPr lang="en-US" altLang="zh-CN" sz="1200" b="1" i="0" u="none" strike="noStrike" dirty="0">
                          <a:solidFill>
                            <a:srgbClr val="000000"/>
                          </a:solidFill>
                          <a:latin typeface="宋体"/>
                        </a:rPr>
                        <a:t>.</a:t>
                      </a:r>
                    </a:p>
                  </a:txBody>
                  <a:tcPr marL="8607" marR="8607" marT="8607" marB="0" anchor="ctr">
                    <a:lnL>
                      <a:noFill/>
                    </a:lnL>
                    <a:lnR>
                      <a:noFill/>
                    </a:lnR>
                    <a:lnT>
                      <a:noFill/>
                    </a:lnT>
                    <a:lnB>
                      <a:noFill/>
                    </a:lnB>
                  </a:tcPr>
                </a:tc>
                <a:extLst>
                  <a:ext uri="{0D108BD9-81ED-4DB2-BD59-A6C34878D82A}">
                    <a16:rowId xmlns:a16="http://schemas.microsoft.com/office/drawing/2014/main" val="10004"/>
                  </a:ext>
                </a:extLst>
              </a:tr>
              <a:tr h="313388">
                <a:tc>
                  <a:txBody>
                    <a:bodyPr/>
                    <a:lstStyle/>
                    <a:p>
                      <a:pPr algn="l" fontAlgn="ctr"/>
                      <a:r>
                        <a:rPr lang="zh-CN" altLang="en-US" sz="1200" b="1" i="0" u="none" strike="noStrike" dirty="0">
                          <a:solidFill>
                            <a:srgbClr val="000000"/>
                          </a:solidFill>
                          <a:latin typeface="宋体"/>
                        </a:rPr>
                        <a:t>访问控制机制和相关访问控制表</a:t>
                      </a:r>
                    </a:p>
                  </a:txBody>
                  <a:tcPr marL="8607" marR="8607" marT="8607" marB="0" anchor="ctr">
                    <a:lnL>
                      <a:noFill/>
                    </a:lnL>
                    <a:lnR>
                      <a:noFill/>
                    </a:lnR>
                    <a:lnT>
                      <a:noFill/>
                    </a:lnT>
                    <a:lnB>
                      <a:noFill/>
                    </a:lnB>
                  </a:tcPr>
                </a:tc>
                <a:tc>
                  <a:txBody>
                    <a:bodyPr/>
                    <a:lstStyle/>
                    <a:p>
                      <a:pPr algn="l" fontAlgn="ctr"/>
                      <a:r>
                        <a:rPr lang="zh-CN" altLang="en-US" sz="1200" b="1" i="0" u="none" strike="noStrike" dirty="0">
                          <a:solidFill>
                            <a:srgbClr val="000000"/>
                          </a:solidFill>
                          <a:latin typeface="宋体"/>
                        </a:rPr>
                        <a:t>构筑校园网安全保障体系</a:t>
                      </a:r>
                      <a:r>
                        <a:rPr lang="en-US" altLang="zh-CN" sz="1200" b="1" i="0" u="none" strike="noStrike" dirty="0">
                          <a:solidFill>
                            <a:srgbClr val="000000"/>
                          </a:solidFill>
                          <a:latin typeface="宋体"/>
                        </a:rPr>
                        <a:t>. </a:t>
                      </a:r>
                      <a:r>
                        <a:rPr lang="zh-CN" altLang="en-US" sz="1200" b="1" i="0" u="none" strike="noStrike" dirty="0">
                          <a:solidFill>
                            <a:srgbClr val="000000"/>
                          </a:solidFill>
                          <a:latin typeface="宋体"/>
                        </a:rPr>
                        <a:t>张蓓</a:t>
                      </a:r>
                      <a:r>
                        <a:rPr lang="en-US" altLang="zh-CN" sz="1200" b="1" i="0" u="none" strike="noStrike" dirty="0">
                          <a:solidFill>
                            <a:srgbClr val="000000"/>
                          </a:solidFill>
                          <a:latin typeface="宋体"/>
                        </a:rPr>
                        <a:t>, zhp@pku.edu.cn. </a:t>
                      </a:r>
                      <a:r>
                        <a:rPr lang="zh-CN" altLang="en-US" sz="1200" b="1" i="0" u="none" strike="noStrike" dirty="0">
                          <a:solidFill>
                            <a:srgbClr val="000000"/>
                          </a:solidFill>
                          <a:latin typeface="宋体"/>
                        </a:rPr>
                        <a:t>北京大学计算中心</a:t>
                      </a:r>
                      <a:r>
                        <a:rPr lang="en-US" altLang="zh-CN" sz="1200" b="1" i="0" u="none" strike="noStrike" dirty="0">
                          <a:solidFill>
                            <a:srgbClr val="000000"/>
                          </a:solidFill>
                          <a:latin typeface="宋体"/>
                        </a:rPr>
                        <a:t>. </a:t>
                      </a:r>
                    </a:p>
                  </a:txBody>
                  <a:tcPr marL="8607" marR="8607" marT="8607" marB="0" anchor="ctr">
                    <a:lnL>
                      <a:noFill/>
                    </a:lnL>
                    <a:lnR>
                      <a:noFill/>
                    </a:lnR>
                    <a:lnT>
                      <a:noFill/>
                    </a:lnT>
                    <a:lnB>
                      <a:noFill/>
                    </a:lnB>
                  </a:tcPr>
                </a:tc>
                <a:extLst>
                  <a:ext uri="{0D108BD9-81ED-4DB2-BD59-A6C34878D82A}">
                    <a16:rowId xmlns:a16="http://schemas.microsoft.com/office/drawing/2014/main" val="10005"/>
                  </a:ext>
                </a:extLst>
              </a:tr>
              <a:tr h="160798">
                <a:tc>
                  <a:txBody>
                    <a:bodyPr/>
                    <a:lstStyle/>
                    <a:p>
                      <a:pPr algn="l" fontAlgn="ctr"/>
                      <a:r>
                        <a:rPr lang="zh-CN" altLang="en-US" sz="1200" b="1" i="0" u="none" strike="noStrike">
                          <a:solidFill>
                            <a:srgbClr val="000000"/>
                          </a:solidFill>
                          <a:latin typeface="宋体"/>
                        </a:rPr>
                        <a:t>入侵检测系统</a:t>
                      </a:r>
                    </a:p>
                  </a:txBody>
                  <a:tcPr marL="8607" marR="8607" marT="8607" marB="0" anchor="ctr">
                    <a:lnL>
                      <a:noFill/>
                    </a:lnL>
                    <a:lnR>
                      <a:noFill/>
                    </a:lnR>
                    <a:lnT>
                      <a:noFill/>
                    </a:lnT>
                    <a:lnB>
                      <a:noFill/>
                    </a:lnB>
                  </a:tcPr>
                </a:tc>
                <a:tc>
                  <a:txBody>
                    <a:bodyPr/>
                    <a:lstStyle/>
                    <a:p>
                      <a:pPr algn="l" fontAlgn="ctr"/>
                      <a:r>
                        <a:rPr lang="zh-CN" altLang="en-US" sz="1200" b="1" i="0" u="none" strike="noStrike" dirty="0">
                          <a:solidFill>
                            <a:srgbClr val="000000"/>
                          </a:solidFill>
                          <a:latin typeface="宋体"/>
                        </a:rPr>
                        <a:t>同上</a:t>
                      </a:r>
                    </a:p>
                  </a:txBody>
                  <a:tcPr marL="8607" marR="8607" marT="8607" marB="0" anchor="ctr">
                    <a:lnL>
                      <a:noFill/>
                    </a:lnL>
                    <a:lnR>
                      <a:noFill/>
                    </a:lnR>
                    <a:lnT>
                      <a:noFill/>
                    </a:lnT>
                    <a:lnB>
                      <a:noFill/>
                    </a:lnB>
                  </a:tcPr>
                </a:tc>
                <a:extLst>
                  <a:ext uri="{0D108BD9-81ED-4DB2-BD59-A6C34878D82A}">
                    <a16:rowId xmlns:a16="http://schemas.microsoft.com/office/drawing/2014/main" val="10006"/>
                  </a:ext>
                </a:extLst>
              </a:tr>
              <a:tr h="160798">
                <a:tc>
                  <a:txBody>
                    <a:bodyPr/>
                    <a:lstStyle/>
                    <a:p>
                      <a:pPr algn="l" fontAlgn="ctr"/>
                      <a:r>
                        <a:rPr lang="zh-CN" altLang="en-US" sz="1200" b="1" i="0" u="none" strike="noStrike">
                          <a:solidFill>
                            <a:srgbClr val="000000"/>
                          </a:solidFill>
                          <a:latin typeface="宋体"/>
                        </a:rPr>
                        <a:t>各相关主机的细节信息</a:t>
                      </a:r>
                    </a:p>
                  </a:txBody>
                  <a:tcPr marL="8607" marR="8607" marT="8607" marB="0" anchor="ctr">
                    <a:lnL>
                      <a:noFill/>
                    </a:lnL>
                    <a:lnR>
                      <a:noFill/>
                    </a:lnR>
                    <a:lnT>
                      <a:noFill/>
                    </a:lnT>
                    <a:lnB>
                      <a:noFill/>
                    </a:lnB>
                  </a:tcPr>
                </a:tc>
                <a:tc>
                  <a:txBody>
                    <a:bodyPr/>
                    <a:lstStyle/>
                    <a:p>
                      <a:pPr algn="l" fontAlgn="ctr"/>
                      <a:r>
                        <a:rPr lang="en-US" altLang="zh-CN" sz="1200" b="1" i="0" u="none" strike="noStrike" dirty="0">
                          <a:solidFill>
                            <a:srgbClr val="000000"/>
                          </a:solidFill>
                          <a:latin typeface="宋体"/>
                        </a:rPr>
                        <a:t>……</a:t>
                      </a:r>
                      <a:endParaRPr lang="zh-CN" altLang="en-US" sz="1200" b="1" i="0" u="none" strike="noStrike" dirty="0">
                        <a:solidFill>
                          <a:srgbClr val="000000"/>
                        </a:solidFill>
                        <a:latin typeface="宋体"/>
                      </a:endParaRPr>
                    </a:p>
                  </a:txBody>
                  <a:tcPr marL="8607" marR="8607" marT="8607" marB="0" anchor="ctr">
                    <a:lnL>
                      <a:noFill/>
                    </a:lnL>
                    <a:lnR>
                      <a:noFill/>
                    </a:lnR>
                    <a:lnT>
                      <a:noFill/>
                    </a:lnT>
                    <a:lnB>
                      <a:noFill/>
                    </a:lnB>
                  </a:tcPr>
                </a:tc>
                <a:extLst>
                  <a:ext uri="{0D108BD9-81ED-4DB2-BD59-A6C34878D82A}">
                    <a16:rowId xmlns:a16="http://schemas.microsoft.com/office/drawing/2014/main" val="10007"/>
                  </a:ext>
                </a:extLst>
              </a:tr>
              <a:tr h="160798">
                <a:tc>
                  <a:txBody>
                    <a:bodyPr/>
                    <a:lstStyle/>
                    <a:p>
                      <a:pPr algn="l" fontAlgn="ctr"/>
                      <a:r>
                        <a:rPr lang="en-US" sz="1200" b="1" i="0" u="none" strike="noStrike">
                          <a:solidFill>
                            <a:srgbClr val="000000"/>
                          </a:solidFill>
                          <a:latin typeface="宋体"/>
                        </a:rPr>
                        <a:t>DNS</a:t>
                      </a:r>
                      <a:r>
                        <a:rPr lang="zh-CN" altLang="en-US" sz="1200" b="1" i="0" u="none" strike="noStrike">
                          <a:solidFill>
                            <a:srgbClr val="000000"/>
                          </a:solidFill>
                          <a:latin typeface="宋体"/>
                        </a:rPr>
                        <a:t>主机名</a:t>
                      </a:r>
                    </a:p>
                  </a:txBody>
                  <a:tcPr marL="8607" marR="8607" marT="8607" marB="0" anchor="ctr">
                    <a:lnL>
                      <a:noFill/>
                    </a:lnL>
                    <a:lnR>
                      <a:noFill/>
                    </a:lnR>
                    <a:lnT>
                      <a:noFill/>
                    </a:lnT>
                    <a:lnB>
                      <a:noFill/>
                    </a:lnB>
                  </a:tcPr>
                </a:tc>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en-US" altLang="zh-CN" sz="1200" b="1" i="0" u="none" strike="noStrike" dirty="0">
                          <a:solidFill>
                            <a:srgbClr val="000000"/>
                          </a:solidFill>
                          <a:latin typeface="宋体"/>
                        </a:rPr>
                        <a:t>pkuns.pku.edu.cn (162.105.129.27)</a:t>
                      </a:r>
                      <a:r>
                        <a:rPr lang="zh-CN" altLang="en-US" sz="1200" b="1" i="0" u="none" strike="noStrike" dirty="0">
                          <a:solidFill>
                            <a:srgbClr val="000000"/>
                          </a:solidFill>
                          <a:latin typeface="宋体"/>
                        </a:rPr>
                        <a:t>；</a:t>
                      </a:r>
                      <a:r>
                        <a:rPr lang="en-US" altLang="zh-CN" sz="1200" b="1" i="0" u="none" strike="noStrike" dirty="0">
                          <a:solidFill>
                            <a:srgbClr val="000000"/>
                          </a:solidFill>
                          <a:latin typeface="宋体"/>
                        </a:rPr>
                        <a:t>sun1000e.pku.edu.cn (162.105.129.26)</a:t>
                      </a:r>
                      <a:r>
                        <a:rPr lang="zh-CN" altLang="en-US" sz="1200" b="1" i="0" u="none" strike="noStrike" dirty="0">
                          <a:solidFill>
                            <a:srgbClr val="000000"/>
                          </a:solidFill>
                          <a:latin typeface="宋体"/>
                        </a:rPr>
                        <a:t>；</a:t>
                      </a:r>
                      <a:r>
                        <a:rPr lang="en-US" altLang="zh-CN" sz="1200" b="1" i="0" u="none" strike="noStrike" dirty="0">
                          <a:solidFill>
                            <a:srgbClr val="000000"/>
                          </a:solidFill>
                          <a:latin typeface="宋体"/>
                        </a:rPr>
                        <a:t>ns.pku.edu.cn (202.112.7.13)</a:t>
                      </a:r>
                      <a:endParaRPr lang="zh-CN" altLang="en-US" sz="1200" b="1" i="0" u="none" strike="noStrike" dirty="0">
                        <a:solidFill>
                          <a:srgbClr val="000000"/>
                        </a:solidFill>
                        <a:latin typeface="宋体"/>
                      </a:endParaRPr>
                    </a:p>
                  </a:txBody>
                  <a:tcPr marL="8607" marR="8607" marT="8607" marB="0" anchor="ctr">
                    <a:lnL>
                      <a:noFill/>
                    </a:lnL>
                    <a:lnR>
                      <a:noFill/>
                    </a:lnR>
                    <a:lnT>
                      <a:noFill/>
                    </a:lnT>
                    <a:lnB>
                      <a:noFill/>
                    </a:lnB>
                  </a:tcPr>
                </a:tc>
                <a:extLst>
                  <a:ext uri="{0D108BD9-81ED-4DB2-BD59-A6C34878D82A}">
                    <a16:rowId xmlns:a16="http://schemas.microsoft.com/office/drawing/2014/main" val="10008"/>
                  </a:ext>
                </a:extLst>
              </a:tr>
              <a:tr h="160798">
                <a:tc>
                  <a:txBody>
                    <a:bodyPr/>
                    <a:lstStyle/>
                    <a:p>
                      <a:pPr algn="l" fontAlgn="ctr"/>
                      <a:r>
                        <a:rPr lang="zh-CN" altLang="en-US" sz="1200" b="1" i="0" u="none" strike="noStrike">
                          <a:solidFill>
                            <a:srgbClr val="000000"/>
                          </a:solidFill>
                          <a:latin typeface="宋体"/>
                        </a:rPr>
                        <a:t>内联网</a:t>
                      </a:r>
                      <a:endParaRPr lang="zh-CN" altLang="en-US" sz="1200" b="1" i="0" u="none" strike="noStrike" dirty="0">
                        <a:solidFill>
                          <a:srgbClr val="000000"/>
                        </a:solidFill>
                        <a:latin typeface="宋体"/>
                      </a:endParaRPr>
                    </a:p>
                  </a:txBody>
                  <a:tcPr marL="8607" marR="8607" marT="8607" marB="0" anchor="ctr">
                    <a:lnL>
                      <a:noFill/>
                    </a:lnL>
                    <a:lnR>
                      <a:noFill/>
                    </a:lnR>
                    <a:lnT>
                      <a:noFill/>
                    </a:lnT>
                    <a:lnB>
                      <a:noFill/>
                    </a:lnB>
                    <a:solidFill>
                      <a:srgbClr val="FFFF00"/>
                    </a:solidFill>
                  </a:tcPr>
                </a:tc>
                <a:tc>
                  <a:txBody>
                    <a:bodyPr/>
                    <a:lstStyle/>
                    <a:p>
                      <a:pPr algn="l" fontAlgn="ctr"/>
                      <a:r>
                        <a:rPr lang="zh-CN" altLang="en-US" sz="1200" b="1" i="0" u="none" strike="noStrike" dirty="0">
                          <a:solidFill>
                            <a:srgbClr val="000000"/>
                          </a:solidFill>
                          <a:latin typeface="宋体"/>
                        </a:rPr>
                        <a:t>各二级机构内部网络</a:t>
                      </a:r>
                      <a:endParaRPr lang="en-US" sz="1200" b="1" i="0" u="none" strike="noStrike" dirty="0">
                        <a:solidFill>
                          <a:srgbClr val="000000"/>
                        </a:solidFill>
                        <a:latin typeface="宋体"/>
                      </a:endParaRPr>
                    </a:p>
                  </a:txBody>
                  <a:tcPr marL="8607" marR="8607" marT="8607" marB="0" anchor="ctr">
                    <a:lnL>
                      <a:noFill/>
                    </a:lnL>
                    <a:lnR>
                      <a:noFill/>
                    </a:lnR>
                    <a:lnT>
                      <a:noFill/>
                    </a:lnT>
                    <a:lnB>
                      <a:noFill/>
                    </a:lnB>
                    <a:solidFill>
                      <a:srgbClr val="FFFF00"/>
                    </a:solidFill>
                  </a:tcPr>
                </a:tc>
                <a:extLst>
                  <a:ext uri="{0D108BD9-81ED-4DB2-BD59-A6C34878D82A}">
                    <a16:rowId xmlns:a16="http://schemas.microsoft.com/office/drawing/2014/main" val="10009"/>
                  </a:ext>
                </a:extLst>
              </a:tr>
              <a:tr h="160798">
                <a:tc>
                  <a:txBody>
                    <a:bodyPr/>
                    <a:lstStyle/>
                    <a:p>
                      <a:pPr algn="l" fontAlgn="ctr"/>
                      <a:r>
                        <a:rPr lang="en-US" altLang="zh-CN" sz="1200" b="1" i="0" u="none" strike="noStrike" dirty="0">
                          <a:solidFill>
                            <a:srgbClr val="000000"/>
                          </a:solidFill>
                          <a:latin typeface="宋体"/>
                        </a:rPr>
                        <a:t>…</a:t>
                      </a:r>
                    </a:p>
                  </a:txBody>
                  <a:tcPr marL="8607" marR="8607" marT="8607" marB="0" anchor="ctr">
                    <a:lnL>
                      <a:noFill/>
                    </a:lnL>
                    <a:lnR>
                      <a:noFill/>
                    </a:lnR>
                    <a:lnT>
                      <a:noFill/>
                    </a:lnT>
                    <a:lnB>
                      <a:noFill/>
                    </a:lnB>
                  </a:tcPr>
                </a:tc>
                <a:tc>
                  <a:txBody>
                    <a:bodyPr/>
                    <a:lstStyle/>
                    <a:p>
                      <a:pPr algn="l" fontAlgn="ctr"/>
                      <a:endParaRPr lang="zh-CN" altLang="en-US" sz="1200" b="1" i="0" u="none" strike="noStrike" dirty="0">
                        <a:solidFill>
                          <a:srgbClr val="000000"/>
                        </a:solidFill>
                        <a:latin typeface="宋体"/>
                      </a:endParaRPr>
                    </a:p>
                  </a:txBody>
                  <a:tcPr marL="8607" marR="8607" marT="8607" marB="0" anchor="ctr">
                    <a:lnL>
                      <a:noFill/>
                    </a:lnL>
                    <a:lnR>
                      <a:noFill/>
                    </a:lnR>
                    <a:lnT>
                      <a:noFill/>
                    </a:lnT>
                    <a:lnB>
                      <a:noFill/>
                    </a:lnB>
                  </a:tcPr>
                </a:tc>
                <a:extLst>
                  <a:ext uri="{0D108BD9-81ED-4DB2-BD59-A6C34878D82A}">
                    <a16:rowId xmlns:a16="http://schemas.microsoft.com/office/drawing/2014/main" val="10010"/>
                  </a:ext>
                </a:extLst>
              </a:tr>
              <a:tr h="160798">
                <a:tc>
                  <a:txBody>
                    <a:bodyPr/>
                    <a:lstStyle/>
                    <a:p>
                      <a:pPr algn="l" fontAlgn="ctr"/>
                      <a:r>
                        <a:rPr lang="zh-CN" altLang="en-US" sz="1200" b="1" i="0" u="none" strike="noStrike" dirty="0">
                          <a:solidFill>
                            <a:srgbClr val="000000"/>
                          </a:solidFill>
                          <a:latin typeface="宋体"/>
                        </a:rPr>
                        <a:t>远程访问</a:t>
                      </a:r>
                    </a:p>
                  </a:txBody>
                  <a:tcPr marL="8607" marR="8607" marT="8607" marB="0" anchor="ctr">
                    <a:lnL>
                      <a:noFill/>
                    </a:lnL>
                    <a:lnR>
                      <a:noFill/>
                    </a:lnR>
                    <a:lnT>
                      <a:noFill/>
                    </a:lnT>
                    <a:lnB>
                      <a:noFill/>
                    </a:lnB>
                    <a:solidFill>
                      <a:srgbClr val="FFFF00"/>
                    </a:solidFill>
                  </a:tcPr>
                </a:tc>
                <a:tc>
                  <a:txBody>
                    <a:bodyPr/>
                    <a:lstStyle/>
                    <a:p>
                      <a:pPr algn="l" fontAlgn="ctr"/>
                      <a:r>
                        <a:rPr lang="zh-CN" altLang="en-US" sz="1200" b="1" i="0" u="none" strike="noStrike" dirty="0">
                          <a:solidFill>
                            <a:srgbClr val="000000"/>
                          </a:solidFill>
                          <a:latin typeface="宋体"/>
                        </a:rPr>
                        <a:t>　</a:t>
                      </a:r>
                    </a:p>
                  </a:txBody>
                  <a:tcPr marL="8607" marR="8607" marT="8607" marB="0" anchor="ctr">
                    <a:lnL>
                      <a:noFill/>
                    </a:lnL>
                    <a:lnR>
                      <a:noFill/>
                    </a:lnR>
                    <a:lnT>
                      <a:noFill/>
                    </a:lnT>
                    <a:lnB>
                      <a:noFill/>
                    </a:lnB>
                    <a:solidFill>
                      <a:srgbClr val="FFFF00"/>
                    </a:solidFill>
                  </a:tcPr>
                </a:tc>
                <a:extLst>
                  <a:ext uri="{0D108BD9-81ED-4DB2-BD59-A6C34878D82A}">
                    <a16:rowId xmlns:a16="http://schemas.microsoft.com/office/drawing/2014/main" val="10011"/>
                  </a:ext>
                </a:extLst>
              </a:tr>
              <a:tr h="160798">
                <a:tc>
                  <a:txBody>
                    <a:bodyPr/>
                    <a:lstStyle/>
                    <a:p>
                      <a:pPr algn="l" fontAlgn="ctr"/>
                      <a:r>
                        <a:rPr lang="zh-CN" altLang="en-US" sz="1200" b="1" i="0" u="none" strike="noStrike">
                          <a:solidFill>
                            <a:srgbClr val="000000"/>
                          </a:solidFill>
                          <a:latin typeface="宋体"/>
                        </a:rPr>
                        <a:t>远程系统的类型</a:t>
                      </a:r>
                    </a:p>
                  </a:txBody>
                  <a:tcPr marL="8607" marR="8607" marT="8607" marB="0" anchor="ctr">
                    <a:lnL>
                      <a:noFill/>
                    </a:lnL>
                    <a:lnR>
                      <a:noFill/>
                    </a:lnR>
                    <a:lnT>
                      <a:noFill/>
                    </a:lnT>
                    <a:lnB>
                      <a:noFill/>
                    </a:lnB>
                  </a:tcPr>
                </a:tc>
                <a:tc>
                  <a:txBody>
                    <a:bodyPr/>
                    <a:lstStyle/>
                    <a:p>
                      <a:pPr algn="l" fontAlgn="ctr"/>
                      <a:r>
                        <a:rPr lang="zh-CN" altLang="en-US" sz="1200" b="1" i="0" u="none" strike="noStrike" dirty="0">
                          <a:solidFill>
                            <a:srgbClr val="000000"/>
                          </a:solidFill>
                          <a:latin typeface="宋体"/>
                        </a:rPr>
                        <a:t>拨号入网，</a:t>
                      </a:r>
                      <a:r>
                        <a:rPr lang="en-US" sz="1200" b="1" i="0" u="none" strike="noStrike" dirty="0">
                          <a:solidFill>
                            <a:srgbClr val="000000"/>
                          </a:solidFill>
                          <a:latin typeface="宋体"/>
                        </a:rPr>
                        <a:t>VPN</a:t>
                      </a:r>
                    </a:p>
                  </a:txBody>
                  <a:tcPr marL="8607" marR="8607" marT="8607" marB="0" anchor="ctr">
                    <a:lnL>
                      <a:noFill/>
                    </a:lnL>
                    <a:lnR>
                      <a:noFill/>
                    </a:lnR>
                    <a:lnT>
                      <a:noFill/>
                    </a:lnT>
                    <a:lnB>
                      <a:noFill/>
                    </a:lnB>
                  </a:tcPr>
                </a:tc>
                <a:extLst>
                  <a:ext uri="{0D108BD9-81ED-4DB2-BD59-A6C34878D82A}">
                    <a16:rowId xmlns:a16="http://schemas.microsoft.com/office/drawing/2014/main" val="10012"/>
                  </a:ext>
                </a:extLst>
              </a:tr>
              <a:tr h="313388">
                <a:tc>
                  <a:txBody>
                    <a:bodyPr/>
                    <a:lstStyle/>
                    <a:p>
                      <a:pPr algn="l" fontAlgn="ctr"/>
                      <a:r>
                        <a:rPr lang="zh-CN" altLang="en-US" sz="1200" b="1" i="0" u="none" strike="noStrike">
                          <a:solidFill>
                            <a:srgbClr val="000000"/>
                          </a:solidFill>
                          <a:latin typeface="宋体"/>
                        </a:rPr>
                        <a:t>模拟</a:t>
                      </a:r>
                      <a:r>
                        <a:rPr lang="en-US" altLang="zh-CN" sz="1200" b="1" i="0" u="none" strike="noStrike">
                          <a:solidFill>
                            <a:srgbClr val="000000"/>
                          </a:solidFill>
                          <a:latin typeface="宋体"/>
                        </a:rPr>
                        <a:t>/</a:t>
                      </a:r>
                      <a:r>
                        <a:rPr lang="zh-CN" altLang="en-US" sz="1200" b="1" i="0" u="none" strike="noStrike">
                          <a:solidFill>
                            <a:srgbClr val="000000"/>
                          </a:solidFill>
                          <a:latin typeface="宋体"/>
                        </a:rPr>
                        <a:t>数字电话号码</a:t>
                      </a:r>
                    </a:p>
                  </a:txBody>
                  <a:tcPr marL="8607" marR="8607" marT="8607" marB="0" anchor="ctr">
                    <a:lnL>
                      <a:noFill/>
                    </a:lnL>
                    <a:lnR>
                      <a:noFill/>
                    </a:lnR>
                    <a:lnT>
                      <a:noFill/>
                    </a:lnT>
                    <a:lnB>
                      <a:noFill/>
                    </a:lnB>
                  </a:tcPr>
                </a:tc>
                <a:tc>
                  <a:txBody>
                    <a:bodyPr/>
                    <a:lstStyle/>
                    <a:p>
                      <a:pPr algn="l" fontAlgn="ctr"/>
                      <a:r>
                        <a:rPr lang="zh-CN" altLang="en-US" sz="1200" b="1" i="0" u="none" strike="noStrike" dirty="0">
                          <a:solidFill>
                            <a:srgbClr val="000000"/>
                          </a:solidFill>
                          <a:latin typeface="宋体"/>
                        </a:rPr>
                        <a:t>拨号系统提供用户使用的电话号码是：</a:t>
                      </a:r>
                      <a:r>
                        <a:rPr lang="en-US" altLang="zh-CN" sz="1200" b="1" i="0" u="none" strike="noStrike" dirty="0">
                          <a:solidFill>
                            <a:srgbClr val="000000"/>
                          </a:solidFill>
                          <a:latin typeface="宋体"/>
                        </a:rPr>
                        <a:t>62751340</a:t>
                      </a:r>
                      <a:r>
                        <a:rPr lang="zh-CN" altLang="en-US" sz="1200" b="1" i="0" u="none" strike="noStrike" dirty="0">
                          <a:solidFill>
                            <a:srgbClr val="000000"/>
                          </a:solidFill>
                          <a:latin typeface="宋体"/>
                        </a:rPr>
                        <a:t>、</a:t>
                      </a:r>
                      <a:r>
                        <a:rPr lang="en-US" altLang="zh-CN" sz="1200" b="1" i="0" u="none" strike="noStrike" dirty="0">
                          <a:solidFill>
                            <a:srgbClr val="000000"/>
                          </a:solidFill>
                          <a:latin typeface="宋体"/>
                        </a:rPr>
                        <a:t>62751341</a:t>
                      </a:r>
                      <a:r>
                        <a:rPr lang="zh-CN" altLang="en-US" sz="1200" b="1" i="0" u="none" strike="noStrike" dirty="0">
                          <a:solidFill>
                            <a:srgbClr val="000000"/>
                          </a:solidFill>
                          <a:latin typeface="宋体"/>
                        </a:rPr>
                        <a:t>、</a:t>
                      </a:r>
                      <a:r>
                        <a:rPr lang="en-US" altLang="zh-CN" sz="1200" b="1" i="0" u="none" strike="noStrike" dirty="0">
                          <a:solidFill>
                            <a:srgbClr val="000000"/>
                          </a:solidFill>
                          <a:latin typeface="宋体"/>
                        </a:rPr>
                        <a:t>62751040</a:t>
                      </a:r>
                      <a:r>
                        <a:rPr lang="zh-CN" altLang="en-US" sz="1200" b="1" i="0" u="none" strike="noStrike" dirty="0">
                          <a:solidFill>
                            <a:srgbClr val="000000"/>
                          </a:solidFill>
                          <a:latin typeface="宋体"/>
                        </a:rPr>
                        <a:t>，</a:t>
                      </a:r>
                      <a:br>
                        <a:rPr lang="zh-CN" altLang="en-US" sz="1200" b="1" i="0" u="none" strike="noStrike" dirty="0">
                          <a:solidFill>
                            <a:srgbClr val="000000"/>
                          </a:solidFill>
                          <a:latin typeface="宋体"/>
                        </a:rPr>
                      </a:br>
                      <a:r>
                        <a:rPr lang="zh-CN" altLang="en-US" sz="1200" b="1" i="0" u="none" strike="noStrike" dirty="0">
                          <a:solidFill>
                            <a:srgbClr val="000000"/>
                          </a:solidFill>
                          <a:latin typeface="宋体"/>
                        </a:rPr>
                        <a:t>拨号成功后，可直接访问校内网络</a:t>
                      </a:r>
                    </a:p>
                  </a:txBody>
                  <a:tcPr marL="8607" marR="8607" marT="8607" marB="0" anchor="ctr">
                    <a:lnL>
                      <a:noFill/>
                    </a:lnL>
                    <a:lnR>
                      <a:noFill/>
                    </a:lnR>
                    <a:lnT>
                      <a:noFill/>
                    </a:lnT>
                    <a:lnB>
                      <a:noFill/>
                    </a:lnB>
                  </a:tcPr>
                </a:tc>
                <a:extLst>
                  <a:ext uri="{0D108BD9-81ED-4DB2-BD59-A6C34878D82A}">
                    <a16:rowId xmlns:a16="http://schemas.microsoft.com/office/drawing/2014/main" val="10013"/>
                  </a:ext>
                </a:extLst>
              </a:tr>
              <a:tr h="313388">
                <a:tc>
                  <a:txBody>
                    <a:bodyPr/>
                    <a:lstStyle/>
                    <a:p>
                      <a:pPr algn="l" fontAlgn="ctr"/>
                      <a:r>
                        <a:rPr lang="zh-CN" altLang="en-US" sz="1200" b="1" i="0" u="none" strike="noStrike">
                          <a:solidFill>
                            <a:srgbClr val="000000"/>
                          </a:solidFill>
                          <a:latin typeface="宋体"/>
                        </a:rPr>
                        <a:t>身份验证机制</a:t>
                      </a:r>
                    </a:p>
                  </a:txBody>
                  <a:tcPr marL="8607" marR="8607" marT="8607" marB="0" anchor="ctr">
                    <a:lnL>
                      <a:noFill/>
                    </a:lnL>
                    <a:lnR>
                      <a:noFill/>
                    </a:lnR>
                    <a:lnT>
                      <a:noFill/>
                    </a:lnT>
                    <a:lnB>
                      <a:noFill/>
                    </a:lnB>
                  </a:tcPr>
                </a:tc>
                <a:tc>
                  <a:txBody>
                    <a:bodyPr/>
                    <a:lstStyle/>
                    <a:p>
                      <a:pPr algn="l" fontAlgn="ctr"/>
                      <a:r>
                        <a:rPr lang="zh-CN" altLang="en-US" sz="1200" b="1" i="0" u="none" strike="noStrike" dirty="0">
                          <a:solidFill>
                            <a:srgbClr val="000000"/>
                          </a:solidFill>
                          <a:latin typeface="宋体"/>
                        </a:rPr>
                        <a:t>拨号入网采用教工工资号</a:t>
                      </a:r>
                      <a:r>
                        <a:rPr lang="en-US" altLang="zh-CN" sz="1200" b="1" i="0" u="none" strike="noStrike" dirty="0">
                          <a:solidFill>
                            <a:srgbClr val="000000"/>
                          </a:solidFill>
                          <a:latin typeface="宋体"/>
                        </a:rPr>
                        <a:t>/</a:t>
                      </a:r>
                      <a:r>
                        <a:rPr lang="zh-CN" altLang="en-US" sz="1200" b="1" i="0" u="none" strike="noStrike" dirty="0">
                          <a:solidFill>
                            <a:srgbClr val="000000"/>
                          </a:solidFill>
                          <a:latin typeface="宋体"/>
                        </a:rPr>
                        <a:t>密码进行身份验证</a:t>
                      </a:r>
                      <a:br>
                        <a:rPr lang="zh-CN" altLang="en-US" sz="1200" b="1" i="0" u="none" strike="noStrike" dirty="0">
                          <a:solidFill>
                            <a:srgbClr val="000000"/>
                          </a:solidFill>
                          <a:latin typeface="宋体"/>
                        </a:rPr>
                      </a:br>
                      <a:r>
                        <a:rPr lang="en-US" altLang="zh-CN" sz="1200" b="1" i="0" u="none" strike="noStrike" dirty="0">
                          <a:solidFill>
                            <a:srgbClr val="000000"/>
                          </a:solidFill>
                          <a:latin typeface="宋体"/>
                        </a:rPr>
                        <a:t>VPN</a:t>
                      </a:r>
                      <a:r>
                        <a:rPr lang="zh-CN" altLang="en-US" sz="1200" b="1" i="0" u="none" strike="noStrike" dirty="0">
                          <a:solidFill>
                            <a:srgbClr val="000000"/>
                          </a:solidFill>
                          <a:latin typeface="宋体"/>
                        </a:rPr>
                        <a:t>采用北大校园网帐户</a:t>
                      </a:r>
                      <a:r>
                        <a:rPr lang="en-US" altLang="zh-CN" sz="1200" b="1" i="0" u="none" strike="noStrike" dirty="0">
                          <a:solidFill>
                            <a:srgbClr val="000000"/>
                          </a:solidFill>
                          <a:latin typeface="宋体"/>
                        </a:rPr>
                        <a:t>/</a:t>
                      </a:r>
                      <a:r>
                        <a:rPr lang="zh-CN" altLang="en-US" sz="1200" b="1" i="0" u="none" strike="noStrike" dirty="0">
                          <a:solidFill>
                            <a:srgbClr val="000000"/>
                          </a:solidFill>
                          <a:latin typeface="宋体"/>
                        </a:rPr>
                        <a:t>密码进行身份验证</a:t>
                      </a:r>
                    </a:p>
                  </a:txBody>
                  <a:tcPr marL="8607" marR="8607" marT="8607" marB="0" anchor="ctr">
                    <a:lnL>
                      <a:noFill/>
                    </a:lnL>
                    <a:lnR>
                      <a:noFill/>
                    </a:lnR>
                    <a:lnT>
                      <a:noFill/>
                    </a:lnT>
                    <a:lnB>
                      <a:noFill/>
                    </a:lnB>
                  </a:tcPr>
                </a:tc>
                <a:extLst>
                  <a:ext uri="{0D108BD9-81ED-4DB2-BD59-A6C34878D82A}">
                    <a16:rowId xmlns:a16="http://schemas.microsoft.com/office/drawing/2014/main" val="10014"/>
                  </a:ext>
                </a:extLst>
              </a:tr>
              <a:tr h="313388">
                <a:tc>
                  <a:txBody>
                    <a:bodyPr/>
                    <a:lstStyle/>
                    <a:p>
                      <a:pPr algn="l" fontAlgn="ctr"/>
                      <a:r>
                        <a:rPr lang="en-US" altLang="zh-CN" sz="1200" b="1" i="0" u="none" strike="noStrike">
                          <a:solidFill>
                            <a:srgbClr val="000000"/>
                          </a:solidFill>
                          <a:latin typeface="宋体"/>
                        </a:rPr>
                        <a:t>VPN</a:t>
                      </a:r>
                      <a:r>
                        <a:rPr lang="zh-CN" altLang="en-US" sz="1200" b="1" i="0" u="none" strike="noStrike">
                          <a:solidFill>
                            <a:srgbClr val="000000"/>
                          </a:solidFill>
                          <a:latin typeface="宋体"/>
                        </a:rPr>
                        <a:t>和相关协议配置</a:t>
                      </a:r>
                    </a:p>
                  </a:txBody>
                  <a:tcPr marL="8607" marR="8607" marT="8607" marB="0" anchor="ctr">
                    <a:lnL>
                      <a:noFill/>
                    </a:lnL>
                    <a:lnR>
                      <a:noFill/>
                    </a:lnR>
                    <a:lnT>
                      <a:noFill/>
                    </a:lnT>
                    <a:lnB>
                      <a:noFill/>
                    </a:lnB>
                  </a:tcPr>
                </a:tc>
                <a:tc>
                  <a:txBody>
                    <a:bodyPr/>
                    <a:lstStyle/>
                    <a:p>
                      <a:pPr algn="l" fontAlgn="ctr"/>
                      <a:r>
                        <a:rPr lang="nb-NO" sz="1200" b="1" i="0" u="none" strike="noStrike" dirty="0">
                          <a:solidFill>
                            <a:srgbClr val="000000"/>
                          </a:solidFill>
                          <a:latin typeface="宋体"/>
                        </a:rPr>
                        <a:t>登陆地址：https://124.205.79.5/remote/login</a:t>
                      </a:r>
                      <a:br>
                        <a:rPr lang="nb-NO" sz="1200" b="1" i="0" u="none" strike="noStrike" dirty="0">
                          <a:solidFill>
                            <a:srgbClr val="000000"/>
                          </a:solidFill>
                          <a:latin typeface="宋体"/>
                        </a:rPr>
                      </a:br>
                      <a:r>
                        <a:rPr lang="nb-NO" sz="1200" b="1" i="0" u="none" strike="noStrike" dirty="0">
                          <a:solidFill>
                            <a:srgbClr val="000000"/>
                          </a:solidFill>
                          <a:latin typeface="宋体"/>
                        </a:rPr>
                        <a:t>采用协议配置：Fortinet SSL VPN</a:t>
                      </a:r>
                    </a:p>
                  </a:txBody>
                  <a:tcPr marL="8607" marR="8607" marT="8607" marB="0" anchor="ctr">
                    <a:lnL>
                      <a:noFill/>
                    </a:lnL>
                    <a:lnR>
                      <a:noFill/>
                    </a:lnR>
                    <a:lnT>
                      <a:noFill/>
                    </a:lnT>
                    <a:lnB>
                      <a:noFill/>
                    </a:lnB>
                  </a:tcPr>
                </a:tc>
                <a:extLst>
                  <a:ext uri="{0D108BD9-81ED-4DB2-BD59-A6C34878D82A}">
                    <a16:rowId xmlns:a16="http://schemas.microsoft.com/office/drawing/2014/main" val="10015"/>
                  </a:ext>
                </a:extLst>
              </a:tr>
            </a:tbl>
          </a:graphicData>
        </a:graphic>
      </p:graphicFrame>
    </p:spTree>
    <p:extLst>
      <p:ext uri="{BB962C8B-B14F-4D97-AF65-F5344CB8AC3E}">
        <p14:creationId xmlns:p14="http://schemas.microsoft.com/office/powerpoint/2010/main" val="30499110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a:xfrm>
            <a:off x="1691680" y="188640"/>
            <a:ext cx="8001000" cy="747936"/>
          </a:xfrm>
        </p:spPr>
        <p:txBody>
          <a:bodyPr/>
          <a:lstStyle/>
          <a:p>
            <a:pPr lvl="0"/>
            <a:r>
              <a:rPr lang="zh-CN" altLang="zh-CN" dirty="0"/>
              <a:t>网络踩点技术手段</a:t>
            </a:r>
            <a:endParaRPr lang="zh-CN" altLang="en-US" dirty="0"/>
          </a:p>
        </p:txBody>
      </p:sp>
      <p:sp>
        <p:nvSpPr>
          <p:cNvPr id="3" name="内容占位符 2"/>
          <p:cNvSpPr>
            <a:spLocks noGrp="1"/>
          </p:cNvSpPr>
          <p:nvPr>
            <p:ph idx="1"/>
          </p:nvPr>
        </p:nvSpPr>
        <p:spPr/>
        <p:txBody>
          <a:bodyPr/>
          <a:lstStyle/>
          <a:p>
            <a:r>
              <a:rPr lang="en-US" altLang="zh-CN" sz="2800" dirty="0"/>
              <a:t>DNS</a:t>
            </a:r>
            <a:r>
              <a:rPr lang="zh-CN" altLang="zh-CN" sz="2800" dirty="0"/>
              <a:t>与</a:t>
            </a:r>
            <a:r>
              <a:rPr lang="en-US" altLang="zh-CN" sz="2800" dirty="0"/>
              <a:t>IP</a:t>
            </a:r>
            <a:r>
              <a:rPr lang="zh-CN" altLang="zh-CN" sz="2800" dirty="0"/>
              <a:t>查询</a:t>
            </a:r>
            <a:endParaRPr lang="en-US" altLang="zh-CN" sz="2800" dirty="0"/>
          </a:p>
          <a:p>
            <a:pPr lvl="1"/>
            <a:r>
              <a:rPr lang="zh-CN" altLang="zh-CN" sz="2400" dirty="0"/>
              <a:t>公开的一些因特网基础信息服务</a:t>
            </a:r>
            <a:endParaRPr lang="en-US" altLang="zh-CN" sz="2400" dirty="0"/>
          </a:p>
          <a:p>
            <a:pPr lvl="1"/>
            <a:r>
              <a:rPr lang="zh-CN" altLang="zh-CN" sz="2400" dirty="0"/>
              <a:t>目标组织域名、</a:t>
            </a:r>
            <a:r>
              <a:rPr lang="en-US" altLang="zh-CN" sz="2400" dirty="0"/>
              <a:t>IP</a:t>
            </a:r>
            <a:r>
              <a:rPr lang="zh-CN" altLang="zh-CN" sz="2400" dirty="0"/>
              <a:t>以及地理位置之间的映射关系，以及注册的详细信息</a:t>
            </a:r>
            <a:endParaRPr lang="en-US" altLang="zh-CN" sz="2800" dirty="0"/>
          </a:p>
          <a:p>
            <a:r>
              <a:rPr lang="en-US" altLang="zh-CN" sz="2800" dirty="0"/>
              <a:t>Web</a:t>
            </a:r>
            <a:r>
              <a:rPr lang="zh-CN" altLang="zh-CN" sz="2800" dirty="0"/>
              <a:t>信息搜索与挖掘</a:t>
            </a:r>
            <a:endParaRPr lang="en-US" altLang="zh-CN" sz="2800" dirty="0"/>
          </a:p>
          <a:p>
            <a:pPr lvl="1"/>
            <a:r>
              <a:rPr lang="en-US" altLang="zh-CN" sz="2400" dirty="0"/>
              <a:t>“Google Hacking”</a:t>
            </a:r>
          </a:p>
          <a:p>
            <a:pPr lvl="1"/>
            <a:r>
              <a:rPr lang="zh-CN" altLang="zh-CN" sz="2400" dirty="0"/>
              <a:t>对目标组织和个人的大量公开或意外泄漏的</a:t>
            </a:r>
            <a:r>
              <a:rPr lang="en-US" altLang="zh-CN" sz="2400" dirty="0"/>
              <a:t>Web</a:t>
            </a:r>
            <a:r>
              <a:rPr lang="zh-CN" altLang="zh-CN" sz="2400" dirty="0"/>
              <a:t>信息进行挖掘</a:t>
            </a:r>
            <a:endParaRPr lang="en-US" altLang="zh-CN" sz="2400" dirty="0"/>
          </a:p>
          <a:p>
            <a:r>
              <a:rPr lang="zh-CN" altLang="zh-CN" sz="2800" dirty="0"/>
              <a:t>网络拓扑侦察</a:t>
            </a:r>
            <a:endParaRPr lang="en-US" altLang="zh-CN" sz="2800" dirty="0"/>
          </a:p>
          <a:p>
            <a:pPr lvl="1"/>
            <a:r>
              <a:rPr lang="zh-CN" altLang="zh-CN" sz="2400" dirty="0"/>
              <a:t>网络的网络拓扑结构和可能存在的网络访问路径</a:t>
            </a:r>
            <a:endParaRPr lang="en-US" altLang="zh-CN" sz="2400" dirty="0"/>
          </a:p>
        </p:txBody>
      </p:sp>
      <p:sp>
        <p:nvSpPr>
          <p:cNvPr id="6" name="灯片编号占位符 5"/>
          <p:cNvSpPr>
            <a:spLocks noGrp="1"/>
          </p:cNvSpPr>
          <p:nvPr>
            <p:ph type="sldNum" sz="quarter" idx="12"/>
          </p:nvPr>
        </p:nvSpPr>
        <p:spPr/>
        <p:txBody>
          <a:bodyPr/>
          <a:lstStyle/>
          <a:p>
            <a:pPr>
              <a:defRPr/>
            </a:pPr>
            <a:fld id="{85027CBF-C054-465D-9A8D-403404A849B7}" type="slidenum">
              <a:rPr lang="en-US" altLang="zh-CN" smtClean="0"/>
              <a:pPr>
                <a:defRPr/>
              </a:pPr>
              <a:t>11</a:t>
            </a:fld>
            <a:endParaRPr lang="en-US" altLang="zh-CN"/>
          </a:p>
        </p:txBody>
      </p:sp>
    </p:spTree>
    <p:extLst>
      <p:ext uri="{BB962C8B-B14F-4D97-AF65-F5344CB8AC3E}">
        <p14:creationId xmlns:p14="http://schemas.microsoft.com/office/powerpoint/2010/main" val="35096204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a:xfrm>
            <a:off x="1691680" y="260648"/>
            <a:ext cx="8001000" cy="747936"/>
          </a:xfrm>
        </p:spPr>
        <p:txBody>
          <a:bodyPr/>
          <a:lstStyle/>
          <a:p>
            <a:r>
              <a:rPr lang="en-US" altLang="zh-CN" sz="3600"/>
              <a:t>2022</a:t>
            </a:r>
            <a:r>
              <a:rPr lang="zh-CN" altLang="en-US" sz="3600"/>
              <a:t>年</a:t>
            </a:r>
            <a:r>
              <a:rPr lang="en-US" altLang="zh-CN" sz="3600"/>
              <a:t>5</a:t>
            </a:r>
            <a:r>
              <a:rPr lang="zh-CN" altLang="en-US" sz="3600"/>
              <a:t>月</a:t>
            </a:r>
            <a:r>
              <a:rPr lang="en-US" altLang="zh-CN" sz="3600"/>
              <a:t>uClibc</a:t>
            </a:r>
            <a:r>
              <a:rPr lang="zh-CN" altLang="en-US" sz="3600"/>
              <a:t>漏洞</a:t>
            </a:r>
            <a:endParaRPr lang="zh-CN" altLang="en-US" sz="3600" dirty="0"/>
          </a:p>
        </p:txBody>
      </p:sp>
      <p:sp>
        <p:nvSpPr>
          <p:cNvPr id="6" name="灯片编号占位符 5"/>
          <p:cNvSpPr>
            <a:spLocks noGrp="1"/>
          </p:cNvSpPr>
          <p:nvPr>
            <p:ph type="sldNum" sz="quarter" idx="12"/>
          </p:nvPr>
        </p:nvSpPr>
        <p:spPr/>
        <p:txBody>
          <a:bodyPr/>
          <a:lstStyle/>
          <a:p>
            <a:pPr>
              <a:defRPr/>
            </a:pPr>
            <a:fld id="{85027CBF-C054-465D-9A8D-403404A849B7}" type="slidenum">
              <a:rPr lang="en-US" altLang="zh-CN" smtClean="0"/>
              <a:pPr>
                <a:defRPr/>
              </a:pPr>
              <a:t>12</a:t>
            </a:fld>
            <a:endParaRPr lang="en-US" altLang="zh-CN"/>
          </a:p>
        </p:txBody>
      </p:sp>
      <p:sp>
        <p:nvSpPr>
          <p:cNvPr id="7" name="Rectangle 5"/>
          <p:cNvSpPr>
            <a:spLocks noChangeArrowheads="1"/>
          </p:cNvSpPr>
          <p:nvPr/>
        </p:nvSpPr>
        <p:spPr bwMode="auto">
          <a:xfrm>
            <a:off x="757536" y="5499557"/>
            <a:ext cx="7776864" cy="1107996"/>
          </a:xfrm>
          <a:prstGeom prst="rect">
            <a:avLst/>
          </a:prstGeom>
          <a:noFill/>
          <a:ln w="9525">
            <a:noFill/>
            <a:miter lim="800000"/>
            <a:headEnd/>
            <a:tailEnd/>
          </a:ln>
          <a:effectLst/>
        </p:spPr>
        <p:txBody>
          <a:bodyPr vert="horz" wrap="square" lIns="0" tIns="0" rIns="0" bIns="0" numCol="1" anchor="ctr" anchorCtr="0" compatLnSpc="1">
            <a:prstTxWarp prst="textNoShape">
              <a:avLst/>
            </a:prstTxWarp>
            <a:spAutoFit/>
          </a:bodyPr>
          <a:lstStyle/>
          <a:p>
            <a:pPr lvl="0" algn="l"/>
            <a:r>
              <a:rPr lang="zh-CN" altLang="en-US" sz="2400">
                <a:latin typeface="Arial" pitchFamily="34" charset="0"/>
                <a:cs typeface="宋体" pitchFamily="2" charset="-122"/>
              </a:rPr>
              <a:t>该漏洞是由库生成的 </a:t>
            </a:r>
            <a:r>
              <a:rPr lang="en-US" altLang="zh-CN" sz="2400">
                <a:latin typeface="Arial" pitchFamily="34" charset="0"/>
                <a:cs typeface="宋体" pitchFamily="2" charset="-122"/>
              </a:rPr>
              <a:t>DNS </a:t>
            </a:r>
            <a:r>
              <a:rPr lang="zh-CN" altLang="en-US" sz="2400">
                <a:latin typeface="Arial" pitchFamily="34" charset="0"/>
                <a:cs typeface="宋体" pitchFamily="2" charset="-122"/>
              </a:rPr>
              <a:t>请求中包含的事务 </a:t>
            </a:r>
            <a:r>
              <a:rPr lang="en-US" altLang="zh-CN" sz="2400">
                <a:latin typeface="Arial" pitchFamily="34" charset="0"/>
                <a:cs typeface="宋体" pitchFamily="2" charset="-122"/>
              </a:rPr>
              <a:t>ID </a:t>
            </a:r>
            <a:r>
              <a:rPr lang="zh-CN" altLang="en-US" sz="2400">
                <a:latin typeface="Arial" pitchFamily="34" charset="0"/>
                <a:cs typeface="宋体" pitchFamily="2" charset="-122"/>
              </a:rPr>
              <a:t>的可预测性引起的，这可能允许攻击者对目标设备实施 </a:t>
            </a:r>
            <a:r>
              <a:rPr lang="en-US" altLang="zh-CN" sz="2400">
                <a:latin typeface="Arial" pitchFamily="34" charset="0"/>
                <a:cs typeface="宋体" pitchFamily="2" charset="-122"/>
              </a:rPr>
              <a:t>DNS </a:t>
            </a:r>
            <a:r>
              <a:rPr lang="zh-CN" altLang="en-US" sz="2400">
                <a:latin typeface="Arial" pitchFamily="34" charset="0"/>
                <a:cs typeface="宋体" pitchFamily="2" charset="-122"/>
              </a:rPr>
              <a:t>投毒攻击。</a:t>
            </a:r>
            <a:endParaRPr kumimoji="0" lang="zh-CN" sz="2400" b="0" i="0" u="none" strike="noStrike" cap="none" normalizeH="0" baseline="0" dirty="0">
              <a:ln>
                <a:noFill/>
              </a:ln>
              <a:solidFill>
                <a:schemeClr val="tx1"/>
              </a:solidFill>
              <a:effectLst/>
              <a:latin typeface="Arial" pitchFamily="34" charset="0"/>
              <a:cs typeface="宋体" pitchFamily="2" charset="-122"/>
            </a:endParaRPr>
          </a:p>
        </p:txBody>
      </p:sp>
      <p:pic>
        <p:nvPicPr>
          <p:cNvPr id="4" name="图片 3">
            <a:extLst>
              <a:ext uri="{FF2B5EF4-FFF2-40B4-BE49-F238E27FC236}">
                <a16:creationId xmlns:a16="http://schemas.microsoft.com/office/drawing/2014/main" id="{D274FC1D-30A1-48B0-BE02-25942D6219C0}"/>
              </a:ext>
            </a:extLst>
          </p:cNvPr>
          <p:cNvPicPr>
            <a:picLocks noChangeAspect="1"/>
          </p:cNvPicPr>
          <p:nvPr/>
        </p:nvPicPr>
        <p:blipFill>
          <a:blip r:embed="rId3"/>
          <a:stretch>
            <a:fillRect/>
          </a:stretch>
        </p:blipFill>
        <p:spPr>
          <a:xfrm>
            <a:off x="1367644" y="1207715"/>
            <a:ext cx="6408712" cy="4270114"/>
          </a:xfrm>
          <a:prstGeom prst="rect">
            <a:avLst/>
          </a:prstGeom>
        </p:spPr>
      </p:pic>
    </p:spTree>
    <p:extLst>
      <p:ext uri="{BB962C8B-B14F-4D97-AF65-F5344CB8AC3E}">
        <p14:creationId xmlns:p14="http://schemas.microsoft.com/office/powerpoint/2010/main" val="3091767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checkerboard(across)">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a:xfrm>
            <a:off x="1691680" y="260648"/>
            <a:ext cx="8001000" cy="747936"/>
          </a:xfrm>
        </p:spPr>
        <p:txBody>
          <a:bodyPr/>
          <a:lstStyle/>
          <a:p>
            <a:r>
              <a:rPr lang="en-US" altLang="zh-CN" sz="3600" dirty="0"/>
              <a:t>2010</a:t>
            </a:r>
            <a:r>
              <a:rPr lang="zh-CN" altLang="en-US" sz="3600" dirty="0"/>
              <a:t>年</a:t>
            </a:r>
            <a:r>
              <a:rPr lang="en-US" altLang="zh-CN" sz="3600" dirty="0"/>
              <a:t>1</a:t>
            </a:r>
            <a:r>
              <a:rPr lang="zh-CN" altLang="en-US" sz="3600" dirty="0"/>
              <a:t>月</a:t>
            </a:r>
            <a:r>
              <a:rPr lang="en-US" altLang="zh-CN" sz="3600" dirty="0"/>
              <a:t>12</a:t>
            </a:r>
            <a:r>
              <a:rPr lang="zh-CN" altLang="en-US" sz="3600" dirty="0"/>
              <a:t>日百度“被黑”事件</a:t>
            </a:r>
          </a:p>
        </p:txBody>
      </p:sp>
      <p:sp>
        <p:nvSpPr>
          <p:cNvPr id="6" name="灯片编号占位符 5"/>
          <p:cNvSpPr>
            <a:spLocks noGrp="1"/>
          </p:cNvSpPr>
          <p:nvPr>
            <p:ph type="sldNum" sz="quarter" idx="12"/>
          </p:nvPr>
        </p:nvSpPr>
        <p:spPr/>
        <p:txBody>
          <a:bodyPr/>
          <a:lstStyle/>
          <a:p>
            <a:pPr>
              <a:defRPr/>
            </a:pPr>
            <a:fld id="{85027CBF-C054-465D-9A8D-403404A849B7}" type="slidenum">
              <a:rPr lang="en-US" altLang="zh-CN" smtClean="0"/>
              <a:pPr>
                <a:defRPr/>
              </a:pPr>
              <a:t>13</a:t>
            </a:fld>
            <a:endParaRPr lang="en-US" altLang="zh-CN"/>
          </a:p>
        </p:txBody>
      </p:sp>
      <p:pic>
        <p:nvPicPr>
          <p:cNvPr id="293891" name="Picture 3" descr="E:\课程\course2010\讲义\第3章\踩点与搜索\踩点与搜索\被黑图（大）jpg.jpg"/>
          <p:cNvPicPr>
            <a:picLocks noChangeAspect="1" noChangeArrowheads="1"/>
          </p:cNvPicPr>
          <p:nvPr/>
        </p:nvPicPr>
        <p:blipFill>
          <a:blip r:embed="rId3" cstate="print"/>
          <a:srcRect/>
          <a:stretch>
            <a:fillRect/>
          </a:stretch>
        </p:blipFill>
        <p:spPr bwMode="auto">
          <a:xfrm>
            <a:off x="899592" y="1772816"/>
            <a:ext cx="4442621" cy="5085184"/>
          </a:xfrm>
          <a:prstGeom prst="rect">
            <a:avLst/>
          </a:prstGeom>
          <a:noFill/>
        </p:spPr>
      </p:pic>
      <p:sp>
        <p:nvSpPr>
          <p:cNvPr id="293893" name="Rectangle 5"/>
          <p:cNvSpPr>
            <a:spLocks noChangeArrowheads="1"/>
          </p:cNvSpPr>
          <p:nvPr/>
        </p:nvSpPr>
        <p:spPr bwMode="auto">
          <a:xfrm>
            <a:off x="5508104" y="1772816"/>
            <a:ext cx="2664296" cy="1723549"/>
          </a:xfrm>
          <a:prstGeom prst="rect">
            <a:avLst/>
          </a:prstGeom>
          <a:noFill/>
          <a:ln w="9525">
            <a:noFill/>
            <a:miter lim="800000"/>
            <a:headEnd/>
            <a:tailEnd/>
          </a:ln>
          <a:effectLst/>
        </p:spPr>
        <p:txBody>
          <a:bodyPr vert="horz" wrap="squar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sz="2400" b="0" i="0" u="none" strike="noStrike" cap="none" normalizeH="0" baseline="0" dirty="0">
                <a:ln>
                  <a:noFill/>
                </a:ln>
                <a:solidFill>
                  <a:srgbClr val="000000"/>
                </a:solidFill>
                <a:effectLst/>
                <a:latin typeface="Arial" pitchFamily="34" charset="0"/>
                <a:ea typeface="Simsun"/>
                <a:cs typeface="Arial" pitchFamily="34" charset="0"/>
              </a:rPr>
              <a:t>李彦宏的</a:t>
            </a:r>
            <a:r>
              <a:rPr kumimoji="0" lang="zh-CN" altLang="zh-CN" sz="2400" b="0" i="0" u="none" strike="noStrike" cap="none" normalizeH="0" baseline="0" dirty="0">
                <a:ln>
                  <a:noFill/>
                </a:ln>
                <a:solidFill>
                  <a:srgbClr val="000000"/>
                </a:solidFill>
                <a:effectLst/>
                <a:latin typeface="Arial" pitchFamily="34" charset="0"/>
                <a:ea typeface="Simsun"/>
                <a:cs typeface="Arial" pitchFamily="34" charset="0"/>
              </a:rPr>
              <a:t>i</a:t>
            </a:r>
            <a:r>
              <a:rPr kumimoji="0" lang="zh-CN" sz="2400" b="0" i="0" u="none" strike="noStrike" cap="none" normalizeH="0" baseline="0" dirty="0">
                <a:ln>
                  <a:noFill/>
                </a:ln>
                <a:solidFill>
                  <a:srgbClr val="000000"/>
                </a:solidFill>
                <a:effectLst/>
                <a:latin typeface="Arial" pitchFamily="34" charset="0"/>
                <a:ea typeface="Simsun"/>
                <a:cs typeface="Arial" pitchFamily="34" charset="0"/>
              </a:rPr>
              <a:t>贴吧出现了一句其本人留言：“</a:t>
            </a:r>
            <a:r>
              <a:rPr kumimoji="0" lang="zh-CN" sz="3200" b="1" i="0" u="none" strike="noStrike" cap="none" normalizeH="0" baseline="0" dirty="0">
                <a:ln>
                  <a:noFill/>
                </a:ln>
                <a:solidFill>
                  <a:srgbClr val="C00000"/>
                </a:solidFill>
                <a:effectLst/>
                <a:latin typeface="Arial" pitchFamily="34" charset="0"/>
                <a:ea typeface="Simsun"/>
                <a:cs typeface="Arial" pitchFamily="34" charset="0"/>
              </a:rPr>
              <a:t>史无前例，史无前例呀！</a:t>
            </a:r>
            <a:r>
              <a:rPr kumimoji="0" lang="zh-CN" sz="2400" b="0" i="0" u="none" strike="noStrike" cap="none" normalizeH="0" baseline="0" dirty="0">
                <a:ln>
                  <a:noFill/>
                </a:ln>
                <a:solidFill>
                  <a:srgbClr val="000000"/>
                </a:solidFill>
                <a:effectLst/>
                <a:latin typeface="Arial" pitchFamily="34" charset="0"/>
                <a:ea typeface="Simsun"/>
                <a:cs typeface="Arial" pitchFamily="34" charset="0"/>
              </a:rPr>
              <a:t>”</a:t>
            </a:r>
            <a:r>
              <a:rPr kumimoji="0" lang="zh-CN" b="0" i="0" u="none" strike="noStrike" cap="none" normalizeH="0" baseline="0" dirty="0">
                <a:ln>
                  <a:noFill/>
                </a:ln>
                <a:solidFill>
                  <a:schemeClr val="tx1"/>
                </a:solidFill>
                <a:effectLst/>
                <a:latin typeface="Arial" pitchFamily="34" charset="0"/>
                <a:ea typeface="宋体" pitchFamily="2" charset="-122"/>
                <a:cs typeface="宋体" pitchFamily="2" charset="-122"/>
              </a:rPr>
              <a:t> </a:t>
            </a:r>
            <a:endParaRPr kumimoji="0" lang="zh-CN" sz="4800" b="0" i="0" u="none" strike="noStrike" cap="none" normalizeH="0" baseline="0" dirty="0">
              <a:ln>
                <a:noFill/>
              </a:ln>
              <a:solidFill>
                <a:schemeClr val="tx1"/>
              </a:solidFill>
              <a:effectLst/>
              <a:latin typeface="Arial" pitchFamily="34" charset="0"/>
              <a:ea typeface="宋体" pitchFamily="2" charset="-122"/>
              <a:cs typeface="宋体" pitchFamily="2" charset="-122"/>
            </a:endParaRPr>
          </a:p>
        </p:txBody>
      </p:sp>
      <p:sp>
        <p:nvSpPr>
          <p:cNvPr id="7" name="Rectangle 5"/>
          <p:cNvSpPr>
            <a:spLocks noChangeArrowheads="1"/>
          </p:cNvSpPr>
          <p:nvPr/>
        </p:nvSpPr>
        <p:spPr bwMode="auto">
          <a:xfrm>
            <a:off x="5508104" y="3717032"/>
            <a:ext cx="2664296" cy="2215991"/>
          </a:xfrm>
          <a:prstGeom prst="rect">
            <a:avLst/>
          </a:prstGeom>
          <a:noFill/>
          <a:ln w="9525">
            <a:noFill/>
            <a:miter lim="800000"/>
            <a:headEnd/>
            <a:tailEnd/>
          </a:ln>
          <a:effectLst/>
        </p:spPr>
        <p:txBody>
          <a:bodyPr vert="horz" wrap="squar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zh-CN" altLang="en-US" sz="2400" dirty="0">
                <a:latin typeface="Arial" pitchFamily="34" charset="0"/>
                <a:cs typeface="宋体" pitchFamily="2" charset="-122"/>
              </a:rPr>
              <a:t>事件原因：</a:t>
            </a:r>
            <a:r>
              <a:rPr lang="en-US" altLang="zh-CN" sz="2400" dirty="0" err="1">
                <a:latin typeface="Arial" pitchFamily="34" charset="0"/>
                <a:cs typeface="宋体" pitchFamily="2" charset="-122"/>
              </a:rPr>
              <a:t>baidu.com</a:t>
            </a:r>
            <a:r>
              <a:rPr lang="zh-CN" altLang="en-US" sz="2400" dirty="0">
                <a:latin typeface="Arial" pitchFamily="34" charset="0"/>
                <a:cs typeface="宋体" pitchFamily="2" charset="-122"/>
              </a:rPr>
              <a:t>域名注册信息在域名注册服务商被非法恶意篡改，域名解析被错误定向</a:t>
            </a:r>
            <a:endParaRPr kumimoji="0" lang="zh-CN" sz="2400" b="0" i="0" u="none" strike="noStrike" cap="none" normalizeH="0" baseline="0" dirty="0">
              <a:ln>
                <a:noFill/>
              </a:ln>
              <a:solidFill>
                <a:schemeClr val="tx1"/>
              </a:solidFill>
              <a:effectLst/>
              <a:latin typeface="Arial" pitchFamily="34" charset="0"/>
              <a:cs typeface="宋体" pitchFamily="2" charset="-122"/>
            </a:endParaRPr>
          </a:p>
        </p:txBody>
      </p:sp>
    </p:spTree>
    <p:extLst>
      <p:ext uri="{BB962C8B-B14F-4D97-AF65-F5344CB8AC3E}">
        <p14:creationId xmlns:p14="http://schemas.microsoft.com/office/powerpoint/2010/main" val="3443496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checkerboard(across)">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a:xfrm>
            <a:off x="1619672" y="188640"/>
            <a:ext cx="8001000" cy="675928"/>
          </a:xfrm>
        </p:spPr>
        <p:txBody>
          <a:bodyPr/>
          <a:lstStyle/>
          <a:p>
            <a:r>
              <a:rPr lang="en-US" altLang="zh-CN" sz="3600" dirty="0"/>
              <a:t>DNS/IP</a:t>
            </a:r>
            <a:r>
              <a:rPr lang="zh-CN" altLang="en-US" sz="3600" dirty="0"/>
              <a:t>基础设施</a:t>
            </a:r>
          </a:p>
        </p:txBody>
      </p:sp>
      <p:sp>
        <p:nvSpPr>
          <p:cNvPr id="3" name="内容占位符 2"/>
          <p:cNvSpPr>
            <a:spLocks noGrp="1"/>
          </p:cNvSpPr>
          <p:nvPr>
            <p:ph idx="1"/>
          </p:nvPr>
        </p:nvSpPr>
        <p:spPr>
          <a:xfrm>
            <a:off x="566738" y="1752600"/>
            <a:ext cx="8001000" cy="4484712"/>
          </a:xfrm>
        </p:spPr>
        <p:txBody>
          <a:bodyPr/>
          <a:lstStyle/>
          <a:p>
            <a:r>
              <a:rPr lang="en-US" altLang="zh-CN" sz="2000" dirty="0"/>
              <a:t>DNS/IP</a:t>
            </a:r>
          </a:p>
          <a:p>
            <a:pPr lvl="1"/>
            <a:r>
              <a:rPr lang="zh-CN" altLang="en-US" sz="1800" dirty="0"/>
              <a:t>因特网</a:t>
            </a:r>
            <a:r>
              <a:rPr lang="zh-CN" altLang="zh-CN" sz="1800" dirty="0"/>
              <a:t>赖以运转的两套基础设施环境</a:t>
            </a:r>
            <a:endParaRPr lang="en-US" altLang="zh-CN" sz="1800" dirty="0"/>
          </a:p>
          <a:p>
            <a:pPr lvl="1"/>
            <a:r>
              <a:rPr lang="zh-CN" altLang="zh-CN" sz="1800" dirty="0"/>
              <a:t>因特网上的公共数据库中进行维护</a:t>
            </a:r>
            <a:endParaRPr lang="en-US" altLang="zh-CN" sz="1800" dirty="0"/>
          </a:p>
          <a:p>
            <a:pPr lvl="1"/>
            <a:r>
              <a:rPr lang="zh-CN" altLang="en-US" sz="1800" dirty="0"/>
              <a:t>层次化结构管理</a:t>
            </a:r>
            <a:endParaRPr lang="en-US" altLang="zh-CN" sz="1800" dirty="0"/>
          </a:p>
          <a:p>
            <a:r>
              <a:rPr lang="en-US" altLang="zh-CN" sz="2000" dirty="0"/>
              <a:t>ICANN:</a:t>
            </a:r>
            <a:r>
              <a:rPr lang="zh-CN" altLang="zh-CN" sz="2000" dirty="0"/>
              <a:t>因特网技术协调机构</a:t>
            </a:r>
            <a:endParaRPr lang="en-US" altLang="zh-CN" sz="2000" dirty="0"/>
          </a:p>
          <a:p>
            <a:pPr lvl="1"/>
            <a:r>
              <a:rPr lang="en-US" altLang="zh-CN" sz="1800" dirty="0"/>
              <a:t>ASO: </a:t>
            </a:r>
            <a:r>
              <a:rPr lang="zh-CN" altLang="zh-CN" sz="1800" dirty="0"/>
              <a:t>地址支持组织</a:t>
            </a:r>
            <a:r>
              <a:rPr lang="en-US" altLang="zh-CN" sz="1800" dirty="0"/>
              <a:t>, </a:t>
            </a:r>
            <a:br>
              <a:rPr lang="en-US" altLang="zh-CN" sz="1800" dirty="0"/>
            </a:br>
            <a:r>
              <a:rPr lang="zh-CN" altLang="en-US" sz="1800" dirty="0"/>
              <a:t>负责</a:t>
            </a:r>
            <a:r>
              <a:rPr lang="en-US" altLang="zh-CN" sz="1800" dirty="0"/>
              <a:t>IP</a:t>
            </a:r>
            <a:r>
              <a:rPr lang="zh-CN" altLang="en-US" sz="1800" dirty="0"/>
              <a:t>地址分配和管理</a:t>
            </a:r>
            <a:endParaRPr lang="en-US" altLang="zh-CN" sz="1800" dirty="0"/>
          </a:p>
          <a:p>
            <a:pPr lvl="1"/>
            <a:r>
              <a:rPr lang="en-US" altLang="zh-CN" sz="1800" dirty="0"/>
              <a:t>GNSO: </a:t>
            </a:r>
            <a:r>
              <a:rPr lang="zh-CN" altLang="zh-CN" sz="1800" dirty="0"/>
              <a:t>基本名称支持组织</a:t>
            </a:r>
            <a:r>
              <a:rPr lang="en-US" altLang="zh-CN" sz="1800" dirty="0"/>
              <a:t>, </a:t>
            </a:r>
            <a:br>
              <a:rPr lang="en-US" altLang="zh-CN" sz="1800" dirty="0"/>
            </a:br>
            <a:r>
              <a:rPr lang="zh-CN" altLang="en-US" sz="1800" dirty="0"/>
              <a:t>负责通用顶级域名分配</a:t>
            </a:r>
            <a:endParaRPr lang="en-US" altLang="zh-CN" sz="1800" dirty="0"/>
          </a:p>
          <a:p>
            <a:pPr lvl="1"/>
            <a:r>
              <a:rPr lang="en-US" altLang="zh-CN" sz="1800" dirty="0"/>
              <a:t>CNNSO: </a:t>
            </a:r>
            <a:r>
              <a:rPr lang="zh-CN" altLang="zh-CN" sz="1800" dirty="0"/>
              <a:t>国家代码域名支持组织</a:t>
            </a:r>
            <a:r>
              <a:rPr lang="en-US" altLang="zh-CN" sz="1800" dirty="0"/>
              <a:t>,</a:t>
            </a:r>
            <a:br>
              <a:rPr lang="en-US" altLang="zh-CN" sz="1800" dirty="0"/>
            </a:br>
            <a:r>
              <a:rPr lang="zh-CN" altLang="en-US" sz="1800" dirty="0"/>
              <a:t>负责国家顶级域名分配</a:t>
            </a:r>
            <a:endParaRPr lang="en-US" altLang="zh-CN" sz="1800" dirty="0"/>
          </a:p>
          <a:p>
            <a:r>
              <a:rPr lang="zh-CN" altLang="en-US" sz="2000" dirty="0"/>
              <a:t>国内</a:t>
            </a:r>
            <a:endParaRPr lang="en-US" altLang="zh-CN" sz="2000" dirty="0"/>
          </a:p>
          <a:p>
            <a:pPr lvl="1"/>
            <a:r>
              <a:rPr lang="zh-CN" altLang="en-US" sz="1600" dirty="0"/>
              <a:t>公网</a:t>
            </a:r>
            <a:r>
              <a:rPr lang="en-US" altLang="zh-CN" sz="1600" dirty="0"/>
              <a:t>: CNNIC, ISPs(</a:t>
            </a:r>
            <a:r>
              <a:rPr lang="zh-CN" altLang="en-US" sz="1600" dirty="0"/>
              <a:t>电信</a:t>
            </a:r>
            <a:r>
              <a:rPr lang="en-US" altLang="zh-CN" sz="1600" dirty="0"/>
              <a:t>,</a:t>
            </a:r>
            <a:r>
              <a:rPr lang="zh-CN" altLang="en-US" sz="1600" dirty="0"/>
              <a:t>网通</a:t>
            </a:r>
            <a:r>
              <a:rPr lang="en-US" altLang="zh-CN" sz="1600" dirty="0"/>
              <a:t>…), </a:t>
            </a:r>
            <a:r>
              <a:rPr lang="zh-CN" altLang="en-US" sz="1600" dirty="0"/>
              <a:t>域名服务商</a:t>
            </a:r>
            <a:r>
              <a:rPr lang="en-US" altLang="zh-CN" sz="1600" dirty="0"/>
              <a:t>(</a:t>
            </a:r>
            <a:r>
              <a:rPr lang="zh-CN" altLang="en-US" sz="1600" dirty="0"/>
              <a:t>万网</a:t>
            </a:r>
            <a:r>
              <a:rPr lang="en-US" altLang="zh-CN" sz="1600" dirty="0"/>
              <a:t>)</a:t>
            </a:r>
          </a:p>
          <a:p>
            <a:pPr lvl="1"/>
            <a:r>
              <a:rPr lang="zh-CN" altLang="en-US" sz="1600" dirty="0"/>
              <a:t>教育网</a:t>
            </a:r>
            <a:r>
              <a:rPr lang="en-US" altLang="zh-CN" sz="1600" dirty="0"/>
              <a:t>: CERNET, </a:t>
            </a:r>
            <a:r>
              <a:rPr lang="zh-CN" altLang="en-US" sz="1600" dirty="0"/>
              <a:t>赛尔网络</a:t>
            </a:r>
            <a:r>
              <a:rPr lang="en-US" altLang="zh-CN" sz="1600" dirty="0"/>
              <a:t>, …</a:t>
            </a:r>
            <a:endParaRPr lang="zh-CN" altLang="en-US" sz="2400" dirty="0"/>
          </a:p>
        </p:txBody>
      </p:sp>
      <p:sp>
        <p:nvSpPr>
          <p:cNvPr id="6" name="灯片编号占位符 5"/>
          <p:cNvSpPr>
            <a:spLocks noGrp="1"/>
          </p:cNvSpPr>
          <p:nvPr>
            <p:ph type="sldNum" sz="quarter" idx="12"/>
          </p:nvPr>
        </p:nvSpPr>
        <p:spPr/>
        <p:txBody>
          <a:bodyPr/>
          <a:lstStyle/>
          <a:p>
            <a:pPr>
              <a:defRPr/>
            </a:pPr>
            <a:fld id="{85027CBF-C054-465D-9A8D-403404A849B7}" type="slidenum">
              <a:rPr lang="en-US" altLang="zh-CN" smtClean="0"/>
              <a:pPr>
                <a:defRPr/>
              </a:pPr>
              <a:t>14</a:t>
            </a:fld>
            <a:endParaRPr lang="en-US" altLang="zh-CN"/>
          </a:p>
        </p:txBody>
      </p:sp>
      <p:pic>
        <p:nvPicPr>
          <p:cNvPr id="138243" name="Picture 3"/>
          <p:cNvPicPr>
            <a:picLocks noChangeAspect="1" noChangeArrowheads="1"/>
          </p:cNvPicPr>
          <p:nvPr/>
        </p:nvPicPr>
        <p:blipFill>
          <a:blip r:embed="rId3" cstate="print"/>
          <a:srcRect/>
          <a:stretch>
            <a:fillRect/>
          </a:stretch>
        </p:blipFill>
        <p:spPr bwMode="auto">
          <a:xfrm rot="10800000">
            <a:off x="5292080" y="1556791"/>
            <a:ext cx="3830295" cy="4032449"/>
          </a:xfrm>
          <a:prstGeom prst="rect">
            <a:avLst/>
          </a:prstGeom>
          <a:noFill/>
          <a:ln w="9525">
            <a:noFill/>
            <a:miter lim="800000"/>
            <a:headEnd/>
            <a:tailEnd/>
          </a:ln>
        </p:spPr>
      </p:pic>
    </p:spTree>
    <p:extLst>
      <p:ext uri="{BB962C8B-B14F-4D97-AF65-F5344CB8AC3E}">
        <p14:creationId xmlns:p14="http://schemas.microsoft.com/office/powerpoint/2010/main" val="33612152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552949" y="260648"/>
            <a:ext cx="8001000" cy="747936"/>
          </a:xfrm>
        </p:spPr>
        <p:txBody>
          <a:bodyPr/>
          <a:lstStyle/>
          <a:p>
            <a:r>
              <a:rPr lang="en-US" altLang="zh-CN" dirty="0"/>
              <a:t>DNS</a:t>
            </a:r>
            <a:r>
              <a:rPr lang="zh-CN" altLang="en-US" dirty="0"/>
              <a:t>协议的域名解析过程</a:t>
            </a:r>
            <a:endParaRPr lang="en-US" dirty="0"/>
          </a:p>
        </p:txBody>
      </p:sp>
      <p:sp>
        <p:nvSpPr>
          <p:cNvPr id="4" name="Slide Number Placeholder 3"/>
          <p:cNvSpPr>
            <a:spLocks noGrp="1"/>
          </p:cNvSpPr>
          <p:nvPr>
            <p:ph type="sldNum" sz="quarter" idx="12"/>
          </p:nvPr>
        </p:nvSpPr>
        <p:spPr/>
        <p:txBody>
          <a:bodyPr/>
          <a:lstStyle/>
          <a:p>
            <a:pPr>
              <a:defRPr/>
            </a:pPr>
            <a:fld id="{47D22251-280C-465C-99E6-6A8AAA327959}" type="slidenum">
              <a:rPr lang="en-US" altLang="zh-CN" smtClean="0"/>
              <a:pPr>
                <a:defRPr/>
              </a:pPr>
              <a:t>15</a:t>
            </a:fld>
            <a:endParaRPr lang="en-US" altLang="zh-CN"/>
          </a:p>
        </p:txBody>
      </p:sp>
      <p:pic>
        <p:nvPicPr>
          <p:cNvPr id="140289" name="Picture 1"/>
          <p:cNvPicPr>
            <a:picLocks noChangeAspect="1" noChangeArrowheads="1"/>
          </p:cNvPicPr>
          <p:nvPr/>
        </p:nvPicPr>
        <p:blipFill>
          <a:blip r:embed="rId2" cstate="print"/>
          <a:srcRect/>
          <a:stretch>
            <a:fillRect/>
          </a:stretch>
        </p:blipFill>
        <p:spPr bwMode="auto">
          <a:xfrm>
            <a:off x="827584" y="3717032"/>
            <a:ext cx="923925" cy="923925"/>
          </a:xfrm>
          <a:prstGeom prst="rect">
            <a:avLst/>
          </a:prstGeom>
          <a:noFill/>
          <a:ln w="9525">
            <a:noFill/>
            <a:miter lim="800000"/>
            <a:headEnd/>
            <a:tailEnd/>
          </a:ln>
        </p:spPr>
      </p:pic>
      <p:grpSp>
        <p:nvGrpSpPr>
          <p:cNvPr id="102" name="组合 101"/>
          <p:cNvGrpSpPr/>
          <p:nvPr/>
        </p:nvGrpSpPr>
        <p:grpSpPr>
          <a:xfrm>
            <a:off x="899592" y="3140968"/>
            <a:ext cx="2232248" cy="720080"/>
            <a:chOff x="899592" y="3140968"/>
            <a:chExt cx="2232248" cy="720080"/>
          </a:xfrm>
        </p:grpSpPr>
        <p:cxnSp>
          <p:nvCxnSpPr>
            <p:cNvPr id="8" name="直接箭头连接符 7"/>
            <p:cNvCxnSpPr/>
            <p:nvPr/>
          </p:nvCxnSpPr>
          <p:spPr bwMode="auto">
            <a:xfrm>
              <a:off x="1691680" y="3861048"/>
              <a:ext cx="1152128" cy="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9" name="TextBox 8"/>
            <p:cNvSpPr txBox="1"/>
            <p:nvPr/>
          </p:nvSpPr>
          <p:spPr>
            <a:xfrm>
              <a:off x="899592" y="3140968"/>
              <a:ext cx="2232248" cy="523220"/>
            </a:xfrm>
            <a:prstGeom prst="rect">
              <a:avLst/>
            </a:prstGeom>
            <a:noFill/>
          </p:spPr>
          <p:txBody>
            <a:bodyPr wrap="square" rtlCol="0">
              <a:spAutoFit/>
            </a:bodyPr>
            <a:lstStyle/>
            <a:p>
              <a:r>
                <a:rPr lang="en-US" altLang="zh-CN" sz="1400" dirty="0"/>
                <a:t>1. </a:t>
              </a:r>
              <a:r>
                <a:rPr lang="zh-CN" altLang="en-US" sz="1400" dirty="0"/>
                <a:t>嘿，哥们，你知道</a:t>
              </a:r>
              <a:r>
                <a:rPr lang="en-US" altLang="zh-CN" sz="1400" dirty="0"/>
                <a:t>www.baidu.com</a:t>
              </a:r>
              <a:r>
                <a:rPr lang="zh-CN" altLang="en-US" sz="1400" dirty="0"/>
                <a:t>的</a:t>
              </a:r>
              <a:r>
                <a:rPr lang="en-US" altLang="zh-CN" sz="1400" dirty="0"/>
                <a:t>IP</a:t>
              </a:r>
              <a:r>
                <a:rPr lang="zh-CN" altLang="en-US" sz="1400" dirty="0"/>
                <a:t>吗</a:t>
              </a:r>
              <a:r>
                <a:rPr lang="en-US" altLang="zh-CN" sz="1400" dirty="0"/>
                <a:t>?</a:t>
              </a:r>
              <a:endParaRPr lang="zh-CN" altLang="en-US" sz="1400" dirty="0"/>
            </a:p>
          </p:txBody>
        </p:sp>
      </p:grpSp>
      <p:pic>
        <p:nvPicPr>
          <p:cNvPr id="140291" name="Picture 3"/>
          <p:cNvPicPr>
            <a:picLocks noChangeAspect="1" noChangeArrowheads="1"/>
          </p:cNvPicPr>
          <p:nvPr/>
        </p:nvPicPr>
        <p:blipFill>
          <a:blip r:embed="rId3" cstate="print"/>
          <a:srcRect/>
          <a:stretch>
            <a:fillRect/>
          </a:stretch>
        </p:blipFill>
        <p:spPr bwMode="auto">
          <a:xfrm>
            <a:off x="5508104" y="1916832"/>
            <a:ext cx="914400" cy="1133475"/>
          </a:xfrm>
          <a:prstGeom prst="rect">
            <a:avLst/>
          </a:prstGeom>
          <a:noFill/>
          <a:ln w="9525">
            <a:noFill/>
            <a:miter lim="800000"/>
            <a:headEnd/>
            <a:tailEnd/>
          </a:ln>
        </p:spPr>
      </p:pic>
      <p:grpSp>
        <p:nvGrpSpPr>
          <p:cNvPr id="103" name="组合 102"/>
          <p:cNvGrpSpPr/>
          <p:nvPr/>
        </p:nvGrpSpPr>
        <p:grpSpPr>
          <a:xfrm>
            <a:off x="2771800" y="1628800"/>
            <a:ext cx="2736304" cy="1988394"/>
            <a:chOff x="2771800" y="1628800"/>
            <a:chExt cx="2736304" cy="1988394"/>
          </a:xfrm>
        </p:grpSpPr>
        <p:cxnSp>
          <p:nvCxnSpPr>
            <p:cNvPr id="14" name="肘形连接符 13"/>
            <p:cNvCxnSpPr>
              <a:stCxn id="140292" idx="0"/>
            </p:cNvCxnSpPr>
            <p:nvPr/>
          </p:nvCxnSpPr>
          <p:spPr bwMode="auto">
            <a:xfrm rot="5400000" flipH="1" flipV="1">
              <a:off x="3699148" y="1808238"/>
              <a:ext cx="1268313" cy="2349599"/>
            </a:xfrm>
            <a:prstGeom prst="bentConnector2">
              <a:avLst/>
            </a:prstGeom>
            <a:solidFill>
              <a:schemeClr val="accent1"/>
            </a:solidFill>
            <a:ln w="9525" cap="flat" cmpd="sng" algn="ctr">
              <a:solidFill>
                <a:schemeClr val="tx1"/>
              </a:solidFill>
              <a:prstDash val="solid"/>
              <a:round/>
              <a:headEnd type="none" w="med" len="med"/>
              <a:tailEnd type="arrow"/>
            </a:ln>
            <a:effectLst/>
          </p:spPr>
        </p:cxnSp>
        <p:sp>
          <p:nvSpPr>
            <p:cNvPr id="16" name="TextBox 15"/>
            <p:cNvSpPr txBox="1"/>
            <p:nvPr/>
          </p:nvSpPr>
          <p:spPr>
            <a:xfrm>
              <a:off x="2771800" y="1628800"/>
              <a:ext cx="2520280" cy="738664"/>
            </a:xfrm>
            <a:prstGeom prst="rect">
              <a:avLst/>
            </a:prstGeom>
            <a:noFill/>
          </p:spPr>
          <p:txBody>
            <a:bodyPr wrap="square" rtlCol="0">
              <a:spAutoFit/>
            </a:bodyPr>
            <a:lstStyle/>
            <a:p>
              <a:r>
                <a:rPr lang="en-US" altLang="zh-CN" sz="1400" dirty="0"/>
                <a:t>2. </a:t>
              </a:r>
              <a:r>
                <a:rPr lang="zh-CN" altLang="en-US" sz="1400" dirty="0"/>
                <a:t>我也不知道，我帮你问问老根吧，喂老根，你知道</a:t>
              </a:r>
              <a:r>
                <a:rPr lang="en-US" altLang="zh-CN" sz="1400" dirty="0"/>
                <a:t>www.baidu.com</a:t>
              </a:r>
              <a:r>
                <a:rPr lang="zh-CN" altLang="en-US" sz="1400" dirty="0"/>
                <a:t>的</a:t>
              </a:r>
              <a:r>
                <a:rPr lang="en-US" altLang="zh-CN" sz="1400" dirty="0"/>
                <a:t>IP</a:t>
              </a:r>
              <a:r>
                <a:rPr lang="zh-CN" altLang="en-US" sz="1400" dirty="0"/>
                <a:t>吗</a:t>
              </a:r>
              <a:r>
                <a:rPr lang="en-US" altLang="zh-CN" sz="1400" dirty="0"/>
                <a:t>?</a:t>
              </a:r>
              <a:endParaRPr lang="zh-CN" altLang="en-US" sz="1400" dirty="0"/>
            </a:p>
          </p:txBody>
        </p:sp>
      </p:grpSp>
      <p:pic>
        <p:nvPicPr>
          <p:cNvPr id="140292" name="Picture 4"/>
          <p:cNvPicPr>
            <a:picLocks noChangeAspect="1" noChangeArrowheads="1"/>
          </p:cNvPicPr>
          <p:nvPr/>
        </p:nvPicPr>
        <p:blipFill>
          <a:blip r:embed="rId4" cstate="print"/>
          <a:srcRect/>
          <a:stretch>
            <a:fillRect/>
          </a:stretch>
        </p:blipFill>
        <p:spPr bwMode="auto">
          <a:xfrm>
            <a:off x="2825130" y="3617193"/>
            <a:ext cx="666750" cy="1323975"/>
          </a:xfrm>
          <a:prstGeom prst="rect">
            <a:avLst/>
          </a:prstGeom>
          <a:noFill/>
          <a:ln w="9525">
            <a:noFill/>
            <a:miter lim="800000"/>
            <a:headEnd/>
            <a:tailEnd/>
          </a:ln>
        </p:spPr>
      </p:pic>
      <p:pic>
        <p:nvPicPr>
          <p:cNvPr id="140293" name="Picture 5"/>
          <p:cNvPicPr>
            <a:picLocks noChangeAspect="1" noChangeArrowheads="1"/>
          </p:cNvPicPr>
          <p:nvPr/>
        </p:nvPicPr>
        <p:blipFill>
          <a:blip r:embed="rId5" cstate="print"/>
          <a:srcRect/>
          <a:stretch>
            <a:fillRect/>
          </a:stretch>
        </p:blipFill>
        <p:spPr bwMode="auto">
          <a:xfrm>
            <a:off x="6444208" y="3356992"/>
            <a:ext cx="990600" cy="1133475"/>
          </a:xfrm>
          <a:prstGeom prst="rect">
            <a:avLst/>
          </a:prstGeom>
          <a:noFill/>
          <a:ln w="9525">
            <a:noFill/>
            <a:miter lim="800000"/>
            <a:headEnd/>
            <a:tailEnd/>
          </a:ln>
        </p:spPr>
      </p:pic>
      <p:grpSp>
        <p:nvGrpSpPr>
          <p:cNvPr id="104" name="组合 103"/>
          <p:cNvGrpSpPr/>
          <p:nvPr/>
        </p:nvGrpSpPr>
        <p:grpSpPr>
          <a:xfrm>
            <a:off x="3347864" y="2492896"/>
            <a:ext cx="2205585" cy="1124298"/>
            <a:chOff x="3347864" y="2492896"/>
            <a:chExt cx="2205585" cy="1124298"/>
          </a:xfrm>
        </p:grpSpPr>
        <p:cxnSp>
          <p:nvCxnSpPr>
            <p:cNvPr id="19" name="肘形连接符 18"/>
            <p:cNvCxnSpPr/>
            <p:nvPr/>
          </p:nvCxnSpPr>
          <p:spPr bwMode="auto">
            <a:xfrm rot="10800000" flipV="1">
              <a:off x="3347864" y="2492896"/>
              <a:ext cx="2205585" cy="1124298"/>
            </a:xfrm>
            <a:prstGeom prst="bentConnector2">
              <a:avLst/>
            </a:prstGeom>
            <a:solidFill>
              <a:schemeClr val="accent1"/>
            </a:solidFill>
            <a:ln w="9525" cap="flat" cmpd="sng" algn="ctr">
              <a:solidFill>
                <a:schemeClr val="tx1"/>
              </a:solidFill>
              <a:prstDash val="dash"/>
              <a:round/>
              <a:headEnd type="none" w="med" len="med"/>
              <a:tailEnd type="arrow"/>
            </a:ln>
            <a:effectLst/>
          </p:spPr>
        </p:cxnSp>
        <p:sp>
          <p:nvSpPr>
            <p:cNvPr id="27" name="TextBox 26"/>
            <p:cNvSpPr txBox="1"/>
            <p:nvPr/>
          </p:nvSpPr>
          <p:spPr>
            <a:xfrm>
              <a:off x="3419872" y="2492896"/>
              <a:ext cx="2088232" cy="738664"/>
            </a:xfrm>
            <a:prstGeom prst="rect">
              <a:avLst/>
            </a:prstGeom>
            <a:noFill/>
          </p:spPr>
          <p:txBody>
            <a:bodyPr wrap="square" rtlCol="0">
              <a:spAutoFit/>
            </a:bodyPr>
            <a:lstStyle/>
            <a:p>
              <a:r>
                <a:rPr lang="en-US" altLang="zh-CN" sz="1400" dirty="0"/>
                <a:t>3. </a:t>
              </a:r>
              <a:r>
                <a:rPr lang="zh-CN" altLang="en-US" sz="1400" dirty="0"/>
                <a:t>我</a:t>
              </a:r>
              <a:r>
                <a:rPr lang="zh-CN" altLang="en-US" sz="1400"/>
                <a:t>也不清楚啊</a:t>
              </a:r>
              <a:r>
                <a:rPr lang="zh-CN" altLang="en-US" sz="1400" dirty="0"/>
                <a:t>，你去问</a:t>
              </a:r>
              <a:r>
                <a:rPr lang="en-US" altLang="zh-CN" sz="1400" dirty="0"/>
                <a:t>COM</a:t>
              </a:r>
              <a:r>
                <a:rPr lang="zh-CN" altLang="en-US" sz="1400" dirty="0"/>
                <a:t>域名服务器吧，</a:t>
              </a:r>
              <a:r>
                <a:rPr lang="en-US" altLang="zh-CN" sz="1400" dirty="0"/>
                <a:t>.com</a:t>
              </a:r>
              <a:r>
                <a:rPr lang="zh-CN" altLang="en-US" sz="1400" dirty="0"/>
                <a:t>域名都归他管。</a:t>
              </a:r>
            </a:p>
          </p:txBody>
        </p:sp>
      </p:grpSp>
      <p:grpSp>
        <p:nvGrpSpPr>
          <p:cNvPr id="105" name="组合 104"/>
          <p:cNvGrpSpPr/>
          <p:nvPr/>
        </p:nvGrpSpPr>
        <p:grpSpPr>
          <a:xfrm>
            <a:off x="3491880" y="3337828"/>
            <a:ext cx="2880320" cy="523220"/>
            <a:chOff x="3491880" y="3337828"/>
            <a:chExt cx="2880320" cy="523220"/>
          </a:xfrm>
        </p:grpSpPr>
        <p:cxnSp>
          <p:nvCxnSpPr>
            <p:cNvPr id="45" name="肘形连接符 13"/>
            <p:cNvCxnSpPr/>
            <p:nvPr/>
          </p:nvCxnSpPr>
          <p:spPr bwMode="auto">
            <a:xfrm flipV="1">
              <a:off x="3491880" y="3789040"/>
              <a:ext cx="2880320" cy="2"/>
            </a:xfrm>
            <a:prstGeom prst="bentConnector3">
              <a:avLst>
                <a:gd name="adj1" fmla="val 50000"/>
              </a:avLst>
            </a:prstGeom>
            <a:solidFill>
              <a:schemeClr val="accent1"/>
            </a:solidFill>
            <a:ln w="9525" cap="flat" cmpd="sng" algn="ctr">
              <a:solidFill>
                <a:schemeClr val="tx1"/>
              </a:solidFill>
              <a:prstDash val="solid"/>
              <a:round/>
              <a:headEnd type="none" w="med" len="med"/>
              <a:tailEnd type="arrow"/>
            </a:ln>
            <a:effectLst/>
          </p:spPr>
        </p:cxnSp>
        <p:sp>
          <p:nvSpPr>
            <p:cNvPr id="49" name="TextBox 48"/>
            <p:cNvSpPr txBox="1"/>
            <p:nvPr/>
          </p:nvSpPr>
          <p:spPr>
            <a:xfrm>
              <a:off x="3707904" y="3337828"/>
              <a:ext cx="2592288" cy="523220"/>
            </a:xfrm>
            <a:prstGeom prst="rect">
              <a:avLst/>
            </a:prstGeom>
            <a:noFill/>
          </p:spPr>
          <p:txBody>
            <a:bodyPr wrap="square" rtlCol="0">
              <a:spAutoFit/>
            </a:bodyPr>
            <a:lstStyle/>
            <a:p>
              <a:r>
                <a:rPr lang="en-US" altLang="zh-CN" sz="1400" dirty="0"/>
                <a:t>4. COM</a:t>
              </a:r>
              <a:r>
                <a:rPr lang="zh-CN" altLang="en-US" sz="1400" dirty="0"/>
                <a:t>兄，你知道</a:t>
              </a:r>
              <a:r>
                <a:rPr lang="en-US" altLang="zh-CN" sz="1400" dirty="0"/>
                <a:t>www.baidu.com</a:t>
              </a:r>
              <a:r>
                <a:rPr lang="zh-CN" altLang="en-US" sz="1400" dirty="0"/>
                <a:t>怎么找啊</a:t>
              </a:r>
              <a:r>
                <a:rPr lang="en-US" altLang="zh-CN" sz="1400" dirty="0"/>
                <a:t>?</a:t>
              </a:r>
              <a:endParaRPr lang="zh-CN" altLang="en-US" sz="1400" dirty="0"/>
            </a:p>
          </p:txBody>
        </p:sp>
      </p:grpSp>
      <p:cxnSp>
        <p:nvCxnSpPr>
          <p:cNvPr id="52" name="直接连接符 51"/>
          <p:cNvCxnSpPr/>
          <p:nvPr/>
        </p:nvCxnSpPr>
        <p:spPr bwMode="auto">
          <a:xfrm>
            <a:off x="6084168" y="2708920"/>
            <a:ext cx="792088" cy="792088"/>
          </a:xfrm>
          <a:prstGeom prst="line">
            <a:avLst/>
          </a:prstGeom>
          <a:solidFill>
            <a:schemeClr val="accent1"/>
          </a:solidFill>
          <a:ln w="9525" cap="flat" cmpd="sng" algn="ctr">
            <a:solidFill>
              <a:schemeClr val="tx1"/>
            </a:solidFill>
            <a:prstDash val="solid"/>
            <a:round/>
            <a:headEnd type="none" w="med" len="med"/>
            <a:tailEnd type="none" w="med" len="med"/>
          </a:ln>
          <a:effectLst/>
        </p:spPr>
      </p:cxnSp>
      <p:grpSp>
        <p:nvGrpSpPr>
          <p:cNvPr id="106" name="组合 105"/>
          <p:cNvGrpSpPr/>
          <p:nvPr/>
        </p:nvGrpSpPr>
        <p:grpSpPr>
          <a:xfrm>
            <a:off x="3491880" y="3923730"/>
            <a:ext cx="2952328" cy="1035441"/>
            <a:chOff x="3491880" y="3923730"/>
            <a:chExt cx="2952328" cy="1035441"/>
          </a:xfrm>
        </p:grpSpPr>
        <p:cxnSp>
          <p:nvCxnSpPr>
            <p:cNvPr id="62" name="肘形连接符 18"/>
            <p:cNvCxnSpPr>
              <a:stCxn id="140293" idx="1"/>
            </p:cNvCxnSpPr>
            <p:nvPr/>
          </p:nvCxnSpPr>
          <p:spPr bwMode="auto">
            <a:xfrm rot="10800000" flipV="1">
              <a:off x="3491880" y="3923730"/>
              <a:ext cx="2952328" cy="9326"/>
            </a:xfrm>
            <a:prstGeom prst="bentConnector3">
              <a:avLst>
                <a:gd name="adj1" fmla="val 50000"/>
              </a:avLst>
            </a:prstGeom>
            <a:solidFill>
              <a:schemeClr val="accent1"/>
            </a:solidFill>
            <a:ln w="9525" cap="flat" cmpd="sng" algn="ctr">
              <a:solidFill>
                <a:schemeClr val="tx1"/>
              </a:solidFill>
              <a:prstDash val="dash"/>
              <a:round/>
              <a:headEnd type="none" w="med" len="med"/>
              <a:tailEnd type="arrow"/>
            </a:ln>
            <a:effectLst/>
          </p:spPr>
        </p:cxnSp>
        <p:sp>
          <p:nvSpPr>
            <p:cNvPr id="68" name="TextBox 67"/>
            <p:cNvSpPr txBox="1"/>
            <p:nvPr/>
          </p:nvSpPr>
          <p:spPr>
            <a:xfrm>
              <a:off x="3635896" y="4005064"/>
              <a:ext cx="2736304" cy="954107"/>
            </a:xfrm>
            <a:prstGeom prst="rect">
              <a:avLst/>
            </a:prstGeom>
            <a:noFill/>
          </p:spPr>
          <p:txBody>
            <a:bodyPr wrap="square" rtlCol="0">
              <a:spAutoFit/>
            </a:bodyPr>
            <a:lstStyle/>
            <a:p>
              <a:r>
                <a:rPr lang="en-US" altLang="zh-CN" sz="1400" dirty="0"/>
                <a:t>5. </a:t>
              </a:r>
              <a:r>
                <a:rPr lang="zh-CN" altLang="en-US" sz="1400" dirty="0"/>
                <a:t>嘿，兄弟，具体我也不是很清楚，但是</a:t>
              </a:r>
              <a:r>
                <a:rPr lang="en-US" altLang="zh-CN" sz="1400" dirty="0" err="1"/>
                <a:t>baidu</a:t>
              </a:r>
              <a:r>
                <a:rPr lang="zh-CN" altLang="en-US" sz="1400" dirty="0"/>
                <a:t>在我这注册了他的权威</a:t>
              </a:r>
              <a:r>
                <a:rPr lang="en-US" altLang="zh-CN" sz="1400" dirty="0"/>
                <a:t>DNS</a:t>
              </a:r>
              <a:r>
                <a:rPr lang="zh-CN" altLang="en-US" sz="1400" dirty="0"/>
                <a:t>服务器，你去找他问就行了。</a:t>
              </a:r>
            </a:p>
          </p:txBody>
        </p:sp>
      </p:grpSp>
      <p:pic>
        <p:nvPicPr>
          <p:cNvPr id="140294" name="Picture 6"/>
          <p:cNvPicPr>
            <a:picLocks noChangeAspect="1" noChangeArrowheads="1"/>
          </p:cNvPicPr>
          <p:nvPr/>
        </p:nvPicPr>
        <p:blipFill>
          <a:blip r:embed="rId6" cstate="print"/>
          <a:srcRect/>
          <a:stretch>
            <a:fillRect/>
          </a:stretch>
        </p:blipFill>
        <p:spPr bwMode="auto">
          <a:xfrm>
            <a:off x="7308304" y="4725144"/>
            <a:ext cx="990600" cy="1314450"/>
          </a:xfrm>
          <a:prstGeom prst="rect">
            <a:avLst/>
          </a:prstGeom>
          <a:noFill/>
          <a:ln w="9525">
            <a:noFill/>
            <a:miter lim="800000"/>
            <a:headEnd/>
            <a:tailEnd/>
          </a:ln>
        </p:spPr>
      </p:pic>
      <p:cxnSp>
        <p:nvCxnSpPr>
          <p:cNvPr id="70" name="直接连接符 69"/>
          <p:cNvCxnSpPr/>
          <p:nvPr/>
        </p:nvCxnSpPr>
        <p:spPr bwMode="auto">
          <a:xfrm flipH="1" flipV="1">
            <a:off x="7092280" y="4149080"/>
            <a:ext cx="576064" cy="648072"/>
          </a:xfrm>
          <a:prstGeom prst="line">
            <a:avLst/>
          </a:prstGeom>
          <a:solidFill>
            <a:schemeClr val="accent1"/>
          </a:solidFill>
          <a:ln w="9525" cap="flat" cmpd="sng" algn="ctr">
            <a:solidFill>
              <a:schemeClr val="tx1"/>
            </a:solidFill>
            <a:prstDash val="solid"/>
            <a:round/>
            <a:headEnd type="none" w="med" len="med"/>
            <a:tailEnd type="none" w="med" len="med"/>
          </a:ln>
          <a:effectLst/>
        </p:spPr>
      </p:cxnSp>
      <p:grpSp>
        <p:nvGrpSpPr>
          <p:cNvPr id="107" name="组合 106"/>
          <p:cNvGrpSpPr/>
          <p:nvPr/>
        </p:nvGrpSpPr>
        <p:grpSpPr>
          <a:xfrm>
            <a:off x="3158505" y="4869160"/>
            <a:ext cx="4149799" cy="523220"/>
            <a:chOff x="3158505" y="4869160"/>
            <a:chExt cx="4149799" cy="523220"/>
          </a:xfrm>
        </p:grpSpPr>
        <p:cxnSp>
          <p:nvCxnSpPr>
            <p:cNvPr id="74" name="肘形连接符 13"/>
            <p:cNvCxnSpPr>
              <a:stCxn id="140292" idx="2"/>
              <a:endCxn id="140294" idx="1"/>
            </p:cNvCxnSpPr>
            <p:nvPr/>
          </p:nvCxnSpPr>
          <p:spPr bwMode="auto">
            <a:xfrm rot="16200000" flipH="1">
              <a:off x="5012804" y="3086868"/>
              <a:ext cx="441201" cy="4149799"/>
            </a:xfrm>
            <a:prstGeom prst="bentConnector2">
              <a:avLst/>
            </a:prstGeom>
            <a:solidFill>
              <a:schemeClr val="accent1"/>
            </a:solidFill>
            <a:ln w="9525" cap="flat" cmpd="sng" algn="ctr">
              <a:solidFill>
                <a:schemeClr val="tx1"/>
              </a:solidFill>
              <a:prstDash val="solid"/>
              <a:round/>
              <a:headEnd type="none" w="med" len="med"/>
              <a:tailEnd type="arrow"/>
            </a:ln>
            <a:effectLst/>
          </p:spPr>
        </p:cxnSp>
        <p:sp>
          <p:nvSpPr>
            <p:cNvPr id="78" name="TextBox 77"/>
            <p:cNvSpPr txBox="1"/>
            <p:nvPr/>
          </p:nvSpPr>
          <p:spPr>
            <a:xfrm>
              <a:off x="3563888" y="4869160"/>
              <a:ext cx="3384376" cy="523220"/>
            </a:xfrm>
            <a:prstGeom prst="rect">
              <a:avLst/>
            </a:prstGeom>
            <a:noFill/>
          </p:spPr>
          <p:txBody>
            <a:bodyPr wrap="square" rtlCol="0">
              <a:spAutoFit/>
            </a:bodyPr>
            <a:lstStyle/>
            <a:p>
              <a:r>
                <a:rPr lang="en-US" altLang="zh-CN" sz="1400" dirty="0"/>
                <a:t>6. </a:t>
              </a:r>
              <a:r>
                <a:rPr lang="zh-CN" altLang="en-US" sz="1400" dirty="0"/>
                <a:t>相见恨晚呀，</a:t>
              </a:r>
              <a:r>
                <a:rPr lang="en-US" altLang="zh-CN" sz="1400" dirty="0" err="1"/>
                <a:t>baidu</a:t>
              </a:r>
              <a:r>
                <a:rPr lang="zh-CN" altLang="en-US" sz="1400" dirty="0"/>
                <a:t>老大，你告诉我</a:t>
              </a:r>
              <a:r>
                <a:rPr lang="en-US" altLang="zh-CN" sz="1400" dirty="0"/>
                <a:t>www.baidu.com</a:t>
              </a:r>
              <a:r>
                <a:rPr lang="zh-CN" altLang="en-US" sz="1400" dirty="0"/>
                <a:t>的</a:t>
              </a:r>
              <a:r>
                <a:rPr lang="en-US" altLang="zh-CN" sz="1400" dirty="0"/>
                <a:t>IP</a:t>
              </a:r>
              <a:r>
                <a:rPr lang="zh-CN" altLang="en-US" sz="1400" dirty="0"/>
                <a:t>是多少吧。</a:t>
              </a:r>
            </a:p>
          </p:txBody>
        </p:sp>
      </p:grpSp>
      <p:grpSp>
        <p:nvGrpSpPr>
          <p:cNvPr id="108" name="组合 107"/>
          <p:cNvGrpSpPr/>
          <p:nvPr/>
        </p:nvGrpSpPr>
        <p:grpSpPr>
          <a:xfrm>
            <a:off x="7668344" y="3789040"/>
            <a:ext cx="1475656" cy="1593328"/>
            <a:chOff x="7668344" y="3789040"/>
            <a:chExt cx="1475656" cy="1593328"/>
          </a:xfrm>
        </p:grpSpPr>
        <p:cxnSp>
          <p:nvCxnSpPr>
            <p:cNvPr id="81" name="直接箭头连接符 80"/>
            <p:cNvCxnSpPr>
              <a:stCxn id="140294" idx="0"/>
              <a:endCxn id="140294" idx="3"/>
            </p:cNvCxnSpPr>
            <p:nvPr/>
          </p:nvCxnSpPr>
          <p:spPr bwMode="auto">
            <a:xfrm rot="16200000" flipH="1">
              <a:off x="7722641" y="4806106"/>
              <a:ext cx="657225" cy="495300"/>
            </a:xfrm>
            <a:prstGeom prst="curvedConnector4">
              <a:avLst>
                <a:gd name="adj1" fmla="val -34783"/>
                <a:gd name="adj2" fmla="val 146154"/>
              </a:avLst>
            </a:prstGeom>
            <a:solidFill>
              <a:schemeClr val="accent1"/>
            </a:solidFill>
            <a:ln w="9525" cap="flat" cmpd="sng" algn="ctr">
              <a:solidFill>
                <a:schemeClr val="tx1"/>
              </a:solidFill>
              <a:prstDash val="solid"/>
              <a:round/>
              <a:headEnd type="none" w="med" len="med"/>
              <a:tailEnd type="arrow"/>
            </a:ln>
            <a:effectLst/>
          </p:spPr>
        </p:cxnSp>
        <p:sp>
          <p:nvSpPr>
            <p:cNvPr id="85" name="TextBox 84"/>
            <p:cNvSpPr txBox="1"/>
            <p:nvPr/>
          </p:nvSpPr>
          <p:spPr>
            <a:xfrm>
              <a:off x="7668344" y="3789040"/>
              <a:ext cx="1475656" cy="738664"/>
            </a:xfrm>
            <a:prstGeom prst="rect">
              <a:avLst/>
            </a:prstGeom>
            <a:noFill/>
          </p:spPr>
          <p:txBody>
            <a:bodyPr wrap="square" rtlCol="0">
              <a:spAutoFit/>
            </a:bodyPr>
            <a:lstStyle/>
            <a:p>
              <a:r>
                <a:rPr lang="en-US" altLang="zh-CN" sz="1400" dirty="0"/>
                <a:t>7. </a:t>
              </a:r>
              <a:r>
                <a:rPr lang="zh-CN" altLang="en-US" sz="1400" dirty="0"/>
                <a:t>我查查我的</a:t>
              </a:r>
              <a:r>
                <a:rPr lang="en-US" altLang="zh-CN" sz="1400" dirty="0"/>
                <a:t>zone</a:t>
              </a:r>
              <a:r>
                <a:rPr lang="zh-CN" altLang="en-US" sz="1400" dirty="0"/>
                <a:t>文件，找到了！</a:t>
              </a:r>
              <a:r>
                <a:rPr lang="en-US" altLang="zh-CN" sz="1400" dirty="0"/>
                <a:t> </a:t>
              </a:r>
              <a:endParaRPr lang="zh-CN" altLang="en-US" sz="1400" dirty="0"/>
            </a:p>
          </p:txBody>
        </p:sp>
      </p:grpSp>
      <p:grpSp>
        <p:nvGrpSpPr>
          <p:cNvPr id="109" name="组合 108"/>
          <p:cNvGrpSpPr/>
          <p:nvPr/>
        </p:nvGrpSpPr>
        <p:grpSpPr>
          <a:xfrm>
            <a:off x="2987825" y="4941168"/>
            <a:ext cx="4248471" cy="1243300"/>
            <a:chOff x="2987825" y="4941168"/>
            <a:chExt cx="4248471" cy="1243300"/>
          </a:xfrm>
        </p:grpSpPr>
        <p:cxnSp>
          <p:nvCxnSpPr>
            <p:cNvPr id="86" name="肘形连接符 18"/>
            <p:cNvCxnSpPr/>
            <p:nvPr/>
          </p:nvCxnSpPr>
          <p:spPr bwMode="auto">
            <a:xfrm rot="10800000">
              <a:off x="2987825" y="4941168"/>
              <a:ext cx="4149799" cy="576064"/>
            </a:xfrm>
            <a:prstGeom prst="bentConnector2">
              <a:avLst/>
            </a:prstGeom>
            <a:solidFill>
              <a:schemeClr val="accent1"/>
            </a:solidFill>
            <a:ln w="9525" cap="flat" cmpd="sng" algn="ctr">
              <a:solidFill>
                <a:schemeClr val="tx1"/>
              </a:solidFill>
              <a:prstDash val="dash"/>
              <a:round/>
              <a:headEnd type="none" w="med" len="med"/>
              <a:tailEnd type="arrow"/>
            </a:ln>
            <a:effectLst/>
          </p:spPr>
        </p:cxnSp>
        <p:sp>
          <p:nvSpPr>
            <p:cNvPr id="88" name="TextBox 87"/>
            <p:cNvSpPr txBox="1"/>
            <p:nvPr/>
          </p:nvSpPr>
          <p:spPr>
            <a:xfrm>
              <a:off x="3203848" y="5661248"/>
              <a:ext cx="4032448" cy="523220"/>
            </a:xfrm>
            <a:prstGeom prst="rect">
              <a:avLst/>
            </a:prstGeom>
            <a:noFill/>
          </p:spPr>
          <p:txBody>
            <a:bodyPr wrap="square" rtlCol="0">
              <a:spAutoFit/>
            </a:bodyPr>
            <a:lstStyle/>
            <a:p>
              <a:r>
                <a:rPr lang="en-US" altLang="zh-CN" sz="1400" dirty="0"/>
                <a:t>8. </a:t>
              </a:r>
              <a:r>
                <a:rPr lang="zh-CN" altLang="en-US" sz="1400" dirty="0"/>
                <a:t>哈，你找对人了，</a:t>
              </a:r>
              <a:r>
                <a:rPr lang="en-US" altLang="zh-CN" sz="1400" dirty="0"/>
                <a:t>baidu.com</a:t>
              </a:r>
              <a:r>
                <a:rPr lang="zh-CN" altLang="en-US" sz="1400" dirty="0"/>
                <a:t>域名都是哥管的，</a:t>
              </a:r>
              <a:r>
                <a:rPr lang="en-US" altLang="zh-CN" sz="1400" dirty="0"/>
                <a:t>www</a:t>
              </a:r>
              <a:r>
                <a:rPr lang="zh-CN" altLang="en-US" sz="1400" dirty="0"/>
                <a:t>子域名</a:t>
              </a:r>
              <a:r>
                <a:rPr lang="en-US" altLang="zh-CN" sz="1400" dirty="0"/>
                <a:t>IP</a:t>
              </a:r>
              <a:r>
                <a:rPr lang="zh-CN" altLang="en-US" sz="1400" dirty="0"/>
                <a:t>是</a:t>
              </a:r>
              <a:r>
                <a:rPr lang="en-US" altLang="zh-CN" sz="1400" dirty="0"/>
                <a:t>119.75.217.109</a:t>
              </a:r>
              <a:r>
                <a:rPr lang="zh-CN" altLang="en-US" sz="1400" dirty="0"/>
                <a:t>。</a:t>
              </a:r>
            </a:p>
          </p:txBody>
        </p:sp>
      </p:grpSp>
      <p:grpSp>
        <p:nvGrpSpPr>
          <p:cNvPr id="110" name="组合 109"/>
          <p:cNvGrpSpPr/>
          <p:nvPr/>
        </p:nvGrpSpPr>
        <p:grpSpPr>
          <a:xfrm>
            <a:off x="755576" y="4279180"/>
            <a:ext cx="2232248" cy="825168"/>
            <a:chOff x="755576" y="4279180"/>
            <a:chExt cx="2232248" cy="825168"/>
          </a:xfrm>
        </p:grpSpPr>
        <p:cxnSp>
          <p:nvCxnSpPr>
            <p:cNvPr id="89" name="肘形连接符 18"/>
            <p:cNvCxnSpPr>
              <a:stCxn id="140292" idx="1"/>
            </p:cNvCxnSpPr>
            <p:nvPr/>
          </p:nvCxnSpPr>
          <p:spPr bwMode="auto">
            <a:xfrm rot="10800000" flipV="1">
              <a:off x="1763688" y="4279180"/>
              <a:ext cx="1061442" cy="13915"/>
            </a:xfrm>
            <a:prstGeom prst="bentConnector3">
              <a:avLst>
                <a:gd name="adj1" fmla="val 50000"/>
              </a:avLst>
            </a:prstGeom>
            <a:solidFill>
              <a:schemeClr val="accent1"/>
            </a:solidFill>
            <a:ln w="9525" cap="flat" cmpd="sng" algn="ctr">
              <a:solidFill>
                <a:schemeClr val="tx1"/>
              </a:solidFill>
              <a:prstDash val="dash"/>
              <a:round/>
              <a:headEnd type="none" w="med" len="med"/>
              <a:tailEnd type="arrow"/>
            </a:ln>
            <a:effectLst/>
          </p:spPr>
        </p:cxnSp>
        <p:sp>
          <p:nvSpPr>
            <p:cNvPr id="93" name="TextBox 92"/>
            <p:cNvSpPr txBox="1"/>
            <p:nvPr/>
          </p:nvSpPr>
          <p:spPr>
            <a:xfrm>
              <a:off x="755576" y="4581128"/>
              <a:ext cx="2232248" cy="523220"/>
            </a:xfrm>
            <a:prstGeom prst="rect">
              <a:avLst/>
            </a:prstGeom>
            <a:noFill/>
          </p:spPr>
          <p:txBody>
            <a:bodyPr wrap="square" rtlCol="0">
              <a:spAutoFit/>
            </a:bodyPr>
            <a:lstStyle/>
            <a:p>
              <a:r>
                <a:rPr lang="en-US" altLang="zh-CN" sz="1400" dirty="0"/>
                <a:t>9. </a:t>
              </a:r>
              <a:r>
                <a:rPr lang="zh-CN" altLang="en-US" sz="1400" dirty="0"/>
                <a:t>终于帮你找着了，</a:t>
              </a:r>
              <a:r>
                <a:rPr lang="en-US" altLang="zh-CN" sz="1400" dirty="0"/>
                <a:t>IP</a:t>
              </a:r>
              <a:r>
                <a:rPr lang="zh-CN" altLang="en-US" sz="1400" dirty="0"/>
                <a:t>是</a:t>
              </a:r>
              <a:r>
                <a:rPr lang="en-US" altLang="zh-CN" sz="1400" dirty="0"/>
                <a:t>119.75.217.109</a:t>
              </a:r>
              <a:endParaRPr lang="zh-CN" altLang="en-US" sz="1400" dirty="0"/>
            </a:p>
          </p:txBody>
        </p:sp>
      </p:grpSp>
      <p:grpSp>
        <p:nvGrpSpPr>
          <p:cNvPr id="111" name="组合 110"/>
          <p:cNvGrpSpPr/>
          <p:nvPr/>
        </p:nvGrpSpPr>
        <p:grpSpPr>
          <a:xfrm>
            <a:off x="683568" y="4279180"/>
            <a:ext cx="2304256" cy="1832700"/>
            <a:chOff x="683568" y="4279180"/>
            <a:chExt cx="2304256" cy="1832700"/>
          </a:xfrm>
        </p:grpSpPr>
        <p:cxnSp>
          <p:nvCxnSpPr>
            <p:cNvPr id="94" name="直接箭头连接符 80"/>
            <p:cNvCxnSpPr>
              <a:stCxn id="140292" idx="1"/>
              <a:endCxn id="93" idx="3"/>
            </p:cNvCxnSpPr>
            <p:nvPr/>
          </p:nvCxnSpPr>
          <p:spPr bwMode="auto">
            <a:xfrm rot="10800000" flipH="1" flipV="1">
              <a:off x="2825130" y="4279180"/>
              <a:ext cx="162694" cy="563557"/>
            </a:xfrm>
            <a:prstGeom prst="curvedConnector5">
              <a:avLst>
                <a:gd name="adj1" fmla="val -90708"/>
                <a:gd name="adj2" fmla="val 178770"/>
                <a:gd name="adj3" fmla="val 176480"/>
              </a:avLst>
            </a:prstGeom>
            <a:solidFill>
              <a:schemeClr val="accent1"/>
            </a:solidFill>
            <a:ln w="9525" cap="flat" cmpd="sng" algn="ctr">
              <a:solidFill>
                <a:schemeClr val="tx1"/>
              </a:solidFill>
              <a:prstDash val="solid"/>
              <a:round/>
              <a:headEnd type="none" w="med" len="med"/>
              <a:tailEnd type="arrow"/>
            </a:ln>
            <a:effectLst/>
          </p:spPr>
        </p:cxnSp>
        <p:sp>
          <p:nvSpPr>
            <p:cNvPr id="101" name="TextBox 100"/>
            <p:cNvSpPr txBox="1"/>
            <p:nvPr/>
          </p:nvSpPr>
          <p:spPr>
            <a:xfrm>
              <a:off x="683568" y="5373216"/>
              <a:ext cx="2232248" cy="738664"/>
            </a:xfrm>
            <a:prstGeom prst="rect">
              <a:avLst/>
            </a:prstGeom>
            <a:noFill/>
          </p:spPr>
          <p:txBody>
            <a:bodyPr wrap="square" rtlCol="0">
              <a:spAutoFit/>
            </a:bodyPr>
            <a:lstStyle/>
            <a:p>
              <a:r>
                <a:rPr lang="en-US" altLang="zh-CN" sz="1400" dirty="0"/>
                <a:t>10. </a:t>
              </a:r>
              <a:r>
                <a:rPr lang="zh-CN" altLang="en-US" sz="1400" dirty="0"/>
                <a:t>这可费了我九牛二虎之力，赶紧存起来，免得每次都去查累个半死！</a:t>
              </a:r>
            </a:p>
          </p:txBody>
        </p:sp>
      </p:grpSp>
    </p:spTree>
    <p:extLst>
      <p:ext uri="{BB962C8B-B14F-4D97-AF65-F5344CB8AC3E}">
        <p14:creationId xmlns:p14="http://schemas.microsoft.com/office/powerpoint/2010/main" val="2068008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8" fill="hold" nodeType="clickEffect">
                                  <p:stCondLst>
                                    <p:cond delay="0"/>
                                  </p:stCondLst>
                                  <p:childTnLst>
                                    <p:set>
                                      <p:cBhvr>
                                        <p:cTn id="6" dur="1" fill="hold">
                                          <p:stCondLst>
                                            <p:cond delay="0"/>
                                          </p:stCondLst>
                                        </p:cTn>
                                        <p:tgtEl>
                                          <p:spTgt spid="102"/>
                                        </p:tgtEl>
                                        <p:attrNameLst>
                                          <p:attrName>style.visibility</p:attrName>
                                        </p:attrNameLst>
                                      </p:cBhvr>
                                      <p:to>
                                        <p:strVal val="visible"/>
                                      </p:to>
                                    </p:set>
                                    <p:anim calcmode="lin" valueType="num">
                                      <p:cBhvr>
                                        <p:cTn id="7" dur="500" fill="hold"/>
                                        <p:tgtEl>
                                          <p:spTgt spid="102"/>
                                        </p:tgtEl>
                                        <p:attrNameLst>
                                          <p:attrName>ppt_x</p:attrName>
                                        </p:attrNameLst>
                                      </p:cBhvr>
                                      <p:tavLst>
                                        <p:tav tm="0">
                                          <p:val>
                                            <p:strVal val="#ppt_x-#ppt_w/2"/>
                                          </p:val>
                                        </p:tav>
                                        <p:tav tm="100000">
                                          <p:val>
                                            <p:strVal val="#ppt_x"/>
                                          </p:val>
                                        </p:tav>
                                      </p:tavLst>
                                    </p:anim>
                                    <p:anim calcmode="lin" valueType="num">
                                      <p:cBhvr>
                                        <p:cTn id="8" dur="500" fill="hold"/>
                                        <p:tgtEl>
                                          <p:spTgt spid="102"/>
                                        </p:tgtEl>
                                        <p:attrNameLst>
                                          <p:attrName>ppt_y</p:attrName>
                                        </p:attrNameLst>
                                      </p:cBhvr>
                                      <p:tavLst>
                                        <p:tav tm="0">
                                          <p:val>
                                            <p:strVal val="#ppt_y"/>
                                          </p:val>
                                        </p:tav>
                                        <p:tav tm="100000">
                                          <p:val>
                                            <p:strVal val="#ppt_y"/>
                                          </p:val>
                                        </p:tav>
                                      </p:tavLst>
                                    </p:anim>
                                    <p:anim calcmode="lin" valueType="num">
                                      <p:cBhvr>
                                        <p:cTn id="9" dur="500" fill="hold"/>
                                        <p:tgtEl>
                                          <p:spTgt spid="102"/>
                                        </p:tgtEl>
                                        <p:attrNameLst>
                                          <p:attrName>ppt_w</p:attrName>
                                        </p:attrNameLst>
                                      </p:cBhvr>
                                      <p:tavLst>
                                        <p:tav tm="0">
                                          <p:val>
                                            <p:fltVal val="0"/>
                                          </p:val>
                                        </p:tav>
                                        <p:tav tm="100000">
                                          <p:val>
                                            <p:strVal val="#ppt_w"/>
                                          </p:val>
                                        </p:tav>
                                      </p:tavLst>
                                    </p:anim>
                                    <p:anim calcmode="lin" valueType="num">
                                      <p:cBhvr>
                                        <p:cTn id="10" dur="500" fill="hold"/>
                                        <p:tgtEl>
                                          <p:spTgt spid="102"/>
                                        </p:tgtEl>
                                        <p:attrNameLst>
                                          <p:attrName>ppt_h</p:attrName>
                                        </p:attrNameLst>
                                      </p:cBhvr>
                                      <p:tavLst>
                                        <p:tav tm="0">
                                          <p:val>
                                            <p:strVal val="#ppt_h"/>
                                          </p:val>
                                        </p:tav>
                                        <p:tav tm="100000">
                                          <p:val>
                                            <p:strVal val="#ppt_h"/>
                                          </p:val>
                                        </p:tav>
                                      </p:tavLst>
                                    </p:anim>
                                  </p:childTnLst>
                                </p:cTn>
                              </p:par>
                            </p:childTnLst>
                          </p:cTn>
                        </p:par>
                      </p:childTnLst>
                    </p:cTn>
                  </p:par>
                  <p:par>
                    <p:cTn id="11" fill="hold">
                      <p:stCondLst>
                        <p:cond delay="indefinite"/>
                      </p:stCondLst>
                      <p:childTnLst>
                        <p:par>
                          <p:cTn id="12" fill="hold">
                            <p:stCondLst>
                              <p:cond delay="0"/>
                            </p:stCondLst>
                            <p:childTnLst>
                              <p:par>
                                <p:cTn id="13" presetID="17" presetClass="entr" presetSubtype="8" fill="hold" nodeType="clickEffect">
                                  <p:stCondLst>
                                    <p:cond delay="0"/>
                                  </p:stCondLst>
                                  <p:childTnLst>
                                    <p:set>
                                      <p:cBhvr>
                                        <p:cTn id="14" dur="1" fill="hold">
                                          <p:stCondLst>
                                            <p:cond delay="0"/>
                                          </p:stCondLst>
                                        </p:cTn>
                                        <p:tgtEl>
                                          <p:spTgt spid="103"/>
                                        </p:tgtEl>
                                        <p:attrNameLst>
                                          <p:attrName>style.visibility</p:attrName>
                                        </p:attrNameLst>
                                      </p:cBhvr>
                                      <p:to>
                                        <p:strVal val="visible"/>
                                      </p:to>
                                    </p:set>
                                    <p:anim calcmode="lin" valueType="num">
                                      <p:cBhvr>
                                        <p:cTn id="15" dur="500" fill="hold"/>
                                        <p:tgtEl>
                                          <p:spTgt spid="103"/>
                                        </p:tgtEl>
                                        <p:attrNameLst>
                                          <p:attrName>ppt_x</p:attrName>
                                        </p:attrNameLst>
                                      </p:cBhvr>
                                      <p:tavLst>
                                        <p:tav tm="0">
                                          <p:val>
                                            <p:strVal val="#ppt_x-#ppt_w/2"/>
                                          </p:val>
                                        </p:tav>
                                        <p:tav tm="100000">
                                          <p:val>
                                            <p:strVal val="#ppt_x"/>
                                          </p:val>
                                        </p:tav>
                                      </p:tavLst>
                                    </p:anim>
                                    <p:anim calcmode="lin" valueType="num">
                                      <p:cBhvr>
                                        <p:cTn id="16" dur="500" fill="hold"/>
                                        <p:tgtEl>
                                          <p:spTgt spid="103"/>
                                        </p:tgtEl>
                                        <p:attrNameLst>
                                          <p:attrName>ppt_y</p:attrName>
                                        </p:attrNameLst>
                                      </p:cBhvr>
                                      <p:tavLst>
                                        <p:tav tm="0">
                                          <p:val>
                                            <p:strVal val="#ppt_y"/>
                                          </p:val>
                                        </p:tav>
                                        <p:tav tm="100000">
                                          <p:val>
                                            <p:strVal val="#ppt_y"/>
                                          </p:val>
                                        </p:tav>
                                      </p:tavLst>
                                    </p:anim>
                                    <p:anim calcmode="lin" valueType="num">
                                      <p:cBhvr>
                                        <p:cTn id="17" dur="500" fill="hold"/>
                                        <p:tgtEl>
                                          <p:spTgt spid="103"/>
                                        </p:tgtEl>
                                        <p:attrNameLst>
                                          <p:attrName>ppt_w</p:attrName>
                                        </p:attrNameLst>
                                      </p:cBhvr>
                                      <p:tavLst>
                                        <p:tav tm="0">
                                          <p:val>
                                            <p:fltVal val="0"/>
                                          </p:val>
                                        </p:tav>
                                        <p:tav tm="100000">
                                          <p:val>
                                            <p:strVal val="#ppt_w"/>
                                          </p:val>
                                        </p:tav>
                                      </p:tavLst>
                                    </p:anim>
                                    <p:anim calcmode="lin" valueType="num">
                                      <p:cBhvr>
                                        <p:cTn id="18" dur="500" fill="hold"/>
                                        <p:tgtEl>
                                          <p:spTgt spid="103"/>
                                        </p:tgtEl>
                                        <p:attrNameLst>
                                          <p:attrName>ppt_h</p:attrName>
                                        </p:attrNameLst>
                                      </p:cBhvr>
                                      <p:tavLst>
                                        <p:tav tm="0">
                                          <p:val>
                                            <p:strVal val="#ppt_h"/>
                                          </p:val>
                                        </p:tav>
                                        <p:tav tm="100000">
                                          <p:val>
                                            <p:strVal val="#ppt_h"/>
                                          </p:val>
                                        </p:tav>
                                      </p:tavLst>
                                    </p:anim>
                                  </p:childTnLst>
                                </p:cTn>
                              </p:par>
                            </p:childTnLst>
                          </p:cTn>
                        </p:par>
                      </p:childTnLst>
                    </p:cTn>
                  </p:par>
                  <p:par>
                    <p:cTn id="19" fill="hold">
                      <p:stCondLst>
                        <p:cond delay="indefinite"/>
                      </p:stCondLst>
                      <p:childTnLst>
                        <p:par>
                          <p:cTn id="20" fill="hold">
                            <p:stCondLst>
                              <p:cond delay="0"/>
                            </p:stCondLst>
                            <p:childTnLst>
                              <p:par>
                                <p:cTn id="21" presetID="17" presetClass="entr" presetSubtype="2" fill="hold" nodeType="clickEffect">
                                  <p:stCondLst>
                                    <p:cond delay="0"/>
                                  </p:stCondLst>
                                  <p:childTnLst>
                                    <p:set>
                                      <p:cBhvr>
                                        <p:cTn id="22" dur="1" fill="hold">
                                          <p:stCondLst>
                                            <p:cond delay="0"/>
                                          </p:stCondLst>
                                        </p:cTn>
                                        <p:tgtEl>
                                          <p:spTgt spid="104"/>
                                        </p:tgtEl>
                                        <p:attrNameLst>
                                          <p:attrName>style.visibility</p:attrName>
                                        </p:attrNameLst>
                                      </p:cBhvr>
                                      <p:to>
                                        <p:strVal val="visible"/>
                                      </p:to>
                                    </p:set>
                                    <p:anim calcmode="lin" valueType="num">
                                      <p:cBhvr>
                                        <p:cTn id="23" dur="500" fill="hold"/>
                                        <p:tgtEl>
                                          <p:spTgt spid="104"/>
                                        </p:tgtEl>
                                        <p:attrNameLst>
                                          <p:attrName>ppt_x</p:attrName>
                                        </p:attrNameLst>
                                      </p:cBhvr>
                                      <p:tavLst>
                                        <p:tav tm="0">
                                          <p:val>
                                            <p:strVal val="#ppt_x+#ppt_w/2"/>
                                          </p:val>
                                        </p:tav>
                                        <p:tav tm="100000">
                                          <p:val>
                                            <p:strVal val="#ppt_x"/>
                                          </p:val>
                                        </p:tav>
                                      </p:tavLst>
                                    </p:anim>
                                    <p:anim calcmode="lin" valueType="num">
                                      <p:cBhvr>
                                        <p:cTn id="24" dur="500" fill="hold"/>
                                        <p:tgtEl>
                                          <p:spTgt spid="104"/>
                                        </p:tgtEl>
                                        <p:attrNameLst>
                                          <p:attrName>ppt_y</p:attrName>
                                        </p:attrNameLst>
                                      </p:cBhvr>
                                      <p:tavLst>
                                        <p:tav tm="0">
                                          <p:val>
                                            <p:strVal val="#ppt_y"/>
                                          </p:val>
                                        </p:tav>
                                        <p:tav tm="100000">
                                          <p:val>
                                            <p:strVal val="#ppt_y"/>
                                          </p:val>
                                        </p:tav>
                                      </p:tavLst>
                                    </p:anim>
                                    <p:anim calcmode="lin" valueType="num">
                                      <p:cBhvr>
                                        <p:cTn id="25" dur="500" fill="hold"/>
                                        <p:tgtEl>
                                          <p:spTgt spid="104"/>
                                        </p:tgtEl>
                                        <p:attrNameLst>
                                          <p:attrName>ppt_w</p:attrName>
                                        </p:attrNameLst>
                                      </p:cBhvr>
                                      <p:tavLst>
                                        <p:tav tm="0">
                                          <p:val>
                                            <p:fltVal val="0"/>
                                          </p:val>
                                        </p:tav>
                                        <p:tav tm="100000">
                                          <p:val>
                                            <p:strVal val="#ppt_w"/>
                                          </p:val>
                                        </p:tav>
                                      </p:tavLst>
                                    </p:anim>
                                    <p:anim calcmode="lin" valueType="num">
                                      <p:cBhvr>
                                        <p:cTn id="26" dur="500" fill="hold"/>
                                        <p:tgtEl>
                                          <p:spTgt spid="104"/>
                                        </p:tgtEl>
                                        <p:attrNameLst>
                                          <p:attrName>ppt_h</p:attrName>
                                        </p:attrNameLst>
                                      </p:cBhvr>
                                      <p:tavLst>
                                        <p:tav tm="0">
                                          <p:val>
                                            <p:strVal val="#ppt_h"/>
                                          </p:val>
                                        </p:tav>
                                        <p:tav tm="100000">
                                          <p:val>
                                            <p:strVal val="#ppt_h"/>
                                          </p:val>
                                        </p:tav>
                                      </p:tavLst>
                                    </p:anim>
                                  </p:childTnLst>
                                </p:cTn>
                              </p:par>
                            </p:childTnLst>
                          </p:cTn>
                        </p:par>
                      </p:childTnLst>
                    </p:cTn>
                  </p:par>
                  <p:par>
                    <p:cTn id="27" fill="hold">
                      <p:stCondLst>
                        <p:cond delay="indefinite"/>
                      </p:stCondLst>
                      <p:childTnLst>
                        <p:par>
                          <p:cTn id="28" fill="hold">
                            <p:stCondLst>
                              <p:cond delay="0"/>
                            </p:stCondLst>
                            <p:childTnLst>
                              <p:par>
                                <p:cTn id="29" presetID="17" presetClass="entr" presetSubtype="8" fill="hold" nodeType="clickEffect">
                                  <p:stCondLst>
                                    <p:cond delay="0"/>
                                  </p:stCondLst>
                                  <p:childTnLst>
                                    <p:set>
                                      <p:cBhvr>
                                        <p:cTn id="30" dur="1" fill="hold">
                                          <p:stCondLst>
                                            <p:cond delay="0"/>
                                          </p:stCondLst>
                                        </p:cTn>
                                        <p:tgtEl>
                                          <p:spTgt spid="105"/>
                                        </p:tgtEl>
                                        <p:attrNameLst>
                                          <p:attrName>style.visibility</p:attrName>
                                        </p:attrNameLst>
                                      </p:cBhvr>
                                      <p:to>
                                        <p:strVal val="visible"/>
                                      </p:to>
                                    </p:set>
                                    <p:anim calcmode="lin" valueType="num">
                                      <p:cBhvr>
                                        <p:cTn id="31" dur="500" fill="hold"/>
                                        <p:tgtEl>
                                          <p:spTgt spid="105"/>
                                        </p:tgtEl>
                                        <p:attrNameLst>
                                          <p:attrName>ppt_x</p:attrName>
                                        </p:attrNameLst>
                                      </p:cBhvr>
                                      <p:tavLst>
                                        <p:tav tm="0">
                                          <p:val>
                                            <p:strVal val="#ppt_x-#ppt_w/2"/>
                                          </p:val>
                                        </p:tav>
                                        <p:tav tm="100000">
                                          <p:val>
                                            <p:strVal val="#ppt_x"/>
                                          </p:val>
                                        </p:tav>
                                      </p:tavLst>
                                    </p:anim>
                                    <p:anim calcmode="lin" valueType="num">
                                      <p:cBhvr>
                                        <p:cTn id="32" dur="500" fill="hold"/>
                                        <p:tgtEl>
                                          <p:spTgt spid="105"/>
                                        </p:tgtEl>
                                        <p:attrNameLst>
                                          <p:attrName>ppt_y</p:attrName>
                                        </p:attrNameLst>
                                      </p:cBhvr>
                                      <p:tavLst>
                                        <p:tav tm="0">
                                          <p:val>
                                            <p:strVal val="#ppt_y"/>
                                          </p:val>
                                        </p:tav>
                                        <p:tav tm="100000">
                                          <p:val>
                                            <p:strVal val="#ppt_y"/>
                                          </p:val>
                                        </p:tav>
                                      </p:tavLst>
                                    </p:anim>
                                    <p:anim calcmode="lin" valueType="num">
                                      <p:cBhvr>
                                        <p:cTn id="33" dur="500" fill="hold"/>
                                        <p:tgtEl>
                                          <p:spTgt spid="105"/>
                                        </p:tgtEl>
                                        <p:attrNameLst>
                                          <p:attrName>ppt_w</p:attrName>
                                        </p:attrNameLst>
                                      </p:cBhvr>
                                      <p:tavLst>
                                        <p:tav tm="0">
                                          <p:val>
                                            <p:fltVal val="0"/>
                                          </p:val>
                                        </p:tav>
                                        <p:tav tm="100000">
                                          <p:val>
                                            <p:strVal val="#ppt_w"/>
                                          </p:val>
                                        </p:tav>
                                      </p:tavLst>
                                    </p:anim>
                                    <p:anim calcmode="lin" valueType="num">
                                      <p:cBhvr>
                                        <p:cTn id="34" dur="500" fill="hold"/>
                                        <p:tgtEl>
                                          <p:spTgt spid="105"/>
                                        </p:tgtEl>
                                        <p:attrNameLst>
                                          <p:attrName>ppt_h</p:attrName>
                                        </p:attrNameLst>
                                      </p:cBhvr>
                                      <p:tavLst>
                                        <p:tav tm="0">
                                          <p:val>
                                            <p:strVal val="#ppt_h"/>
                                          </p:val>
                                        </p:tav>
                                        <p:tav tm="100000">
                                          <p:val>
                                            <p:strVal val="#ppt_h"/>
                                          </p:val>
                                        </p:tav>
                                      </p:tavLst>
                                    </p:anim>
                                  </p:childTnLst>
                                </p:cTn>
                              </p:par>
                            </p:childTnLst>
                          </p:cTn>
                        </p:par>
                      </p:childTnLst>
                    </p:cTn>
                  </p:par>
                  <p:par>
                    <p:cTn id="35" fill="hold">
                      <p:stCondLst>
                        <p:cond delay="indefinite"/>
                      </p:stCondLst>
                      <p:childTnLst>
                        <p:par>
                          <p:cTn id="36" fill="hold">
                            <p:stCondLst>
                              <p:cond delay="0"/>
                            </p:stCondLst>
                            <p:childTnLst>
                              <p:par>
                                <p:cTn id="37" presetID="17" presetClass="entr" presetSubtype="2" fill="hold" nodeType="clickEffect">
                                  <p:stCondLst>
                                    <p:cond delay="0"/>
                                  </p:stCondLst>
                                  <p:childTnLst>
                                    <p:set>
                                      <p:cBhvr>
                                        <p:cTn id="38" dur="1" fill="hold">
                                          <p:stCondLst>
                                            <p:cond delay="0"/>
                                          </p:stCondLst>
                                        </p:cTn>
                                        <p:tgtEl>
                                          <p:spTgt spid="106"/>
                                        </p:tgtEl>
                                        <p:attrNameLst>
                                          <p:attrName>style.visibility</p:attrName>
                                        </p:attrNameLst>
                                      </p:cBhvr>
                                      <p:to>
                                        <p:strVal val="visible"/>
                                      </p:to>
                                    </p:set>
                                    <p:anim calcmode="lin" valueType="num">
                                      <p:cBhvr>
                                        <p:cTn id="39" dur="500" fill="hold"/>
                                        <p:tgtEl>
                                          <p:spTgt spid="106"/>
                                        </p:tgtEl>
                                        <p:attrNameLst>
                                          <p:attrName>ppt_x</p:attrName>
                                        </p:attrNameLst>
                                      </p:cBhvr>
                                      <p:tavLst>
                                        <p:tav tm="0">
                                          <p:val>
                                            <p:strVal val="#ppt_x+#ppt_w/2"/>
                                          </p:val>
                                        </p:tav>
                                        <p:tav tm="100000">
                                          <p:val>
                                            <p:strVal val="#ppt_x"/>
                                          </p:val>
                                        </p:tav>
                                      </p:tavLst>
                                    </p:anim>
                                    <p:anim calcmode="lin" valueType="num">
                                      <p:cBhvr>
                                        <p:cTn id="40" dur="500" fill="hold"/>
                                        <p:tgtEl>
                                          <p:spTgt spid="106"/>
                                        </p:tgtEl>
                                        <p:attrNameLst>
                                          <p:attrName>ppt_y</p:attrName>
                                        </p:attrNameLst>
                                      </p:cBhvr>
                                      <p:tavLst>
                                        <p:tav tm="0">
                                          <p:val>
                                            <p:strVal val="#ppt_y"/>
                                          </p:val>
                                        </p:tav>
                                        <p:tav tm="100000">
                                          <p:val>
                                            <p:strVal val="#ppt_y"/>
                                          </p:val>
                                        </p:tav>
                                      </p:tavLst>
                                    </p:anim>
                                    <p:anim calcmode="lin" valueType="num">
                                      <p:cBhvr>
                                        <p:cTn id="41" dur="500" fill="hold"/>
                                        <p:tgtEl>
                                          <p:spTgt spid="106"/>
                                        </p:tgtEl>
                                        <p:attrNameLst>
                                          <p:attrName>ppt_w</p:attrName>
                                        </p:attrNameLst>
                                      </p:cBhvr>
                                      <p:tavLst>
                                        <p:tav tm="0">
                                          <p:val>
                                            <p:fltVal val="0"/>
                                          </p:val>
                                        </p:tav>
                                        <p:tav tm="100000">
                                          <p:val>
                                            <p:strVal val="#ppt_w"/>
                                          </p:val>
                                        </p:tav>
                                      </p:tavLst>
                                    </p:anim>
                                    <p:anim calcmode="lin" valueType="num">
                                      <p:cBhvr>
                                        <p:cTn id="42" dur="500" fill="hold"/>
                                        <p:tgtEl>
                                          <p:spTgt spid="106"/>
                                        </p:tgtEl>
                                        <p:attrNameLst>
                                          <p:attrName>ppt_h</p:attrName>
                                        </p:attrNameLst>
                                      </p:cBhvr>
                                      <p:tavLst>
                                        <p:tav tm="0">
                                          <p:val>
                                            <p:strVal val="#ppt_h"/>
                                          </p:val>
                                        </p:tav>
                                        <p:tav tm="100000">
                                          <p:val>
                                            <p:strVal val="#ppt_h"/>
                                          </p:val>
                                        </p:tav>
                                      </p:tavLst>
                                    </p:anim>
                                  </p:childTnLst>
                                </p:cTn>
                              </p:par>
                            </p:childTnLst>
                          </p:cTn>
                        </p:par>
                      </p:childTnLst>
                    </p:cTn>
                  </p:par>
                  <p:par>
                    <p:cTn id="43" fill="hold">
                      <p:stCondLst>
                        <p:cond delay="indefinite"/>
                      </p:stCondLst>
                      <p:childTnLst>
                        <p:par>
                          <p:cTn id="44" fill="hold">
                            <p:stCondLst>
                              <p:cond delay="0"/>
                            </p:stCondLst>
                            <p:childTnLst>
                              <p:par>
                                <p:cTn id="45" presetID="17" presetClass="entr" presetSubtype="8" fill="hold" nodeType="clickEffect">
                                  <p:stCondLst>
                                    <p:cond delay="0"/>
                                  </p:stCondLst>
                                  <p:childTnLst>
                                    <p:set>
                                      <p:cBhvr>
                                        <p:cTn id="46" dur="1" fill="hold">
                                          <p:stCondLst>
                                            <p:cond delay="0"/>
                                          </p:stCondLst>
                                        </p:cTn>
                                        <p:tgtEl>
                                          <p:spTgt spid="107"/>
                                        </p:tgtEl>
                                        <p:attrNameLst>
                                          <p:attrName>style.visibility</p:attrName>
                                        </p:attrNameLst>
                                      </p:cBhvr>
                                      <p:to>
                                        <p:strVal val="visible"/>
                                      </p:to>
                                    </p:set>
                                    <p:anim calcmode="lin" valueType="num">
                                      <p:cBhvr>
                                        <p:cTn id="47" dur="500" fill="hold"/>
                                        <p:tgtEl>
                                          <p:spTgt spid="107"/>
                                        </p:tgtEl>
                                        <p:attrNameLst>
                                          <p:attrName>ppt_x</p:attrName>
                                        </p:attrNameLst>
                                      </p:cBhvr>
                                      <p:tavLst>
                                        <p:tav tm="0">
                                          <p:val>
                                            <p:strVal val="#ppt_x-#ppt_w/2"/>
                                          </p:val>
                                        </p:tav>
                                        <p:tav tm="100000">
                                          <p:val>
                                            <p:strVal val="#ppt_x"/>
                                          </p:val>
                                        </p:tav>
                                      </p:tavLst>
                                    </p:anim>
                                    <p:anim calcmode="lin" valueType="num">
                                      <p:cBhvr>
                                        <p:cTn id="48" dur="500" fill="hold"/>
                                        <p:tgtEl>
                                          <p:spTgt spid="107"/>
                                        </p:tgtEl>
                                        <p:attrNameLst>
                                          <p:attrName>ppt_y</p:attrName>
                                        </p:attrNameLst>
                                      </p:cBhvr>
                                      <p:tavLst>
                                        <p:tav tm="0">
                                          <p:val>
                                            <p:strVal val="#ppt_y"/>
                                          </p:val>
                                        </p:tav>
                                        <p:tav tm="100000">
                                          <p:val>
                                            <p:strVal val="#ppt_y"/>
                                          </p:val>
                                        </p:tav>
                                      </p:tavLst>
                                    </p:anim>
                                    <p:anim calcmode="lin" valueType="num">
                                      <p:cBhvr>
                                        <p:cTn id="49" dur="500" fill="hold"/>
                                        <p:tgtEl>
                                          <p:spTgt spid="107"/>
                                        </p:tgtEl>
                                        <p:attrNameLst>
                                          <p:attrName>ppt_w</p:attrName>
                                        </p:attrNameLst>
                                      </p:cBhvr>
                                      <p:tavLst>
                                        <p:tav tm="0">
                                          <p:val>
                                            <p:fltVal val="0"/>
                                          </p:val>
                                        </p:tav>
                                        <p:tav tm="100000">
                                          <p:val>
                                            <p:strVal val="#ppt_w"/>
                                          </p:val>
                                        </p:tav>
                                      </p:tavLst>
                                    </p:anim>
                                    <p:anim calcmode="lin" valueType="num">
                                      <p:cBhvr>
                                        <p:cTn id="50" dur="500" fill="hold"/>
                                        <p:tgtEl>
                                          <p:spTgt spid="107"/>
                                        </p:tgtEl>
                                        <p:attrNameLst>
                                          <p:attrName>ppt_h</p:attrName>
                                        </p:attrNameLst>
                                      </p:cBhvr>
                                      <p:tavLst>
                                        <p:tav tm="0">
                                          <p:val>
                                            <p:strVal val="#ppt_h"/>
                                          </p:val>
                                        </p:tav>
                                        <p:tav tm="100000">
                                          <p:val>
                                            <p:strVal val="#ppt_h"/>
                                          </p:val>
                                        </p:tav>
                                      </p:tavLst>
                                    </p:anim>
                                  </p:childTnLst>
                                </p:cTn>
                              </p:par>
                            </p:childTnLst>
                          </p:cTn>
                        </p:par>
                      </p:childTnLst>
                    </p:cTn>
                  </p:par>
                  <p:par>
                    <p:cTn id="51" fill="hold">
                      <p:stCondLst>
                        <p:cond delay="indefinite"/>
                      </p:stCondLst>
                      <p:childTnLst>
                        <p:par>
                          <p:cTn id="52" fill="hold">
                            <p:stCondLst>
                              <p:cond delay="0"/>
                            </p:stCondLst>
                            <p:childTnLst>
                              <p:par>
                                <p:cTn id="53" presetID="17" presetClass="entr" presetSubtype="1" fill="hold" nodeType="clickEffect">
                                  <p:stCondLst>
                                    <p:cond delay="0"/>
                                  </p:stCondLst>
                                  <p:childTnLst>
                                    <p:set>
                                      <p:cBhvr>
                                        <p:cTn id="54" dur="1" fill="hold">
                                          <p:stCondLst>
                                            <p:cond delay="0"/>
                                          </p:stCondLst>
                                        </p:cTn>
                                        <p:tgtEl>
                                          <p:spTgt spid="108"/>
                                        </p:tgtEl>
                                        <p:attrNameLst>
                                          <p:attrName>style.visibility</p:attrName>
                                        </p:attrNameLst>
                                      </p:cBhvr>
                                      <p:to>
                                        <p:strVal val="visible"/>
                                      </p:to>
                                    </p:set>
                                    <p:anim calcmode="lin" valueType="num">
                                      <p:cBhvr>
                                        <p:cTn id="55" dur="500" fill="hold"/>
                                        <p:tgtEl>
                                          <p:spTgt spid="108"/>
                                        </p:tgtEl>
                                        <p:attrNameLst>
                                          <p:attrName>ppt_x</p:attrName>
                                        </p:attrNameLst>
                                      </p:cBhvr>
                                      <p:tavLst>
                                        <p:tav tm="0">
                                          <p:val>
                                            <p:strVal val="#ppt_x"/>
                                          </p:val>
                                        </p:tav>
                                        <p:tav tm="100000">
                                          <p:val>
                                            <p:strVal val="#ppt_x"/>
                                          </p:val>
                                        </p:tav>
                                      </p:tavLst>
                                    </p:anim>
                                    <p:anim calcmode="lin" valueType="num">
                                      <p:cBhvr>
                                        <p:cTn id="56" dur="500" fill="hold"/>
                                        <p:tgtEl>
                                          <p:spTgt spid="108"/>
                                        </p:tgtEl>
                                        <p:attrNameLst>
                                          <p:attrName>ppt_y</p:attrName>
                                        </p:attrNameLst>
                                      </p:cBhvr>
                                      <p:tavLst>
                                        <p:tav tm="0">
                                          <p:val>
                                            <p:strVal val="#ppt_y-#ppt_h/2"/>
                                          </p:val>
                                        </p:tav>
                                        <p:tav tm="100000">
                                          <p:val>
                                            <p:strVal val="#ppt_y"/>
                                          </p:val>
                                        </p:tav>
                                      </p:tavLst>
                                    </p:anim>
                                    <p:anim calcmode="lin" valueType="num">
                                      <p:cBhvr>
                                        <p:cTn id="57" dur="500" fill="hold"/>
                                        <p:tgtEl>
                                          <p:spTgt spid="108"/>
                                        </p:tgtEl>
                                        <p:attrNameLst>
                                          <p:attrName>ppt_w</p:attrName>
                                        </p:attrNameLst>
                                      </p:cBhvr>
                                      <p:tavLst>
                                        <p:tav tm="0">
                                          <p:val>
                                            <p:strVal val="#ppt_w"/>
                                          </p:val>
                                        </p:tav>
                                        <p:tav tm="100000">
                                          <p:val>
                                            <p:strVal val="#ppt_w"/>
                                          </p:val>
                                        </p:tav>
                                      </p:tavLst>
                                    </p:anim>
                                    <p:anim calcmode="lin" valueType="num">
                                      <p:cBhvr>
                                        <p:cTn id="58" dur="500" fill="hold"/>
                                        <p:tgtEl>
                                          <p:spTgt spid="108"/>
                                        </p:tgtEl>
                                        <p:attrNameLst>
                                          <p:attrName>ppt_h</p:attrName>
                                        </p:attrNameLst>
                                      </p:cBhvr>
                                      <p:tavLst>
                                        <p:tav tm="0">
                                          <p:val>
                                            <p:fltVal val="0"/>
                                          </p:val>
                                        </p:tav>
                                        <p:tav tm="100000">
                                          <p:val>
                                            <p:strVal val="#ppt_h"/>
                                          </p:val>
                                        </p:tav>
                                      </p:tavLst>
                                    </p:anim>
                                  </p:childTnLst>
                                </p:cTn>
                              </p:par>
                            </p:childTnLst>
                          </p:cTn>
                        </p:par>
                      </p:childTnLst>
                    </p:cTn>
                  </p:par>
                  <p:par>
                    <p:cTn id="59" fill="hold">
                      <p:stCondLst>
                        <p:cond delay="indefinite"/>
                      </p:stCondLst>
                      <p:childTnLst>
                        <p:par>
                          <p:cTn id="60" fill="hold">
                            <p:stCondLst>
                              <p:cond delay="0"/>
                            </p:stCondLst>
                            <p:childTnLst>
                              <p:par>
                                <p:cTn id="61" presetID="17" presetClass="entr" presetSubtype="2" fill="hold" nodeType="clickEffect">
                                  <p:stCondLst>
                                    <p:cond delay="0"/>
                                  </p:stCondLst>
                                  <p:childTnLst>
                                    <p:set>
                                      <p:cBhvr>
                                        <p:cTn id="62" dur="1" fill="hold">
                                          <p:stCondLst>
                                            <p:cond delay="0"/>
                                          </p:stCondLst>
                                        </p:cTn>
                                        <p:tgtEl>
                                          <p:spTgt spid="109"/>
                                        </p:tgtEl>
                                        <p:attrNameLst>
                                          <p:attrName>style.visibility</p:attrName>
                                        </p:attrNameLst>
                                      </p:cBhvr>
                                      <p:to>
                                        <p:strVal val="visible"/>
                                      </p:to>
                                    </p:set>
                                    <p:anim calcmode="lin" valueType="num">
                                      <p:cBhvr>
                                        <p:cTn id="63" dur="500" fill="hold"/>
                                        <p:tgtEl>
                                          <p:spTgt spid="109"/>
                                        </p:tgtEl>
                                        <p:attrNameLst>
                                          <p:attrName>ppt_x</p:attrName>
                                        </p:attrNameLst>
                                      </p:cBhvr>
                                      <p:tavLst>
                                        <p:tav tm="0">
                                          <p:val>
                                            <p:strVal val="#ppt_x+#ppt_w/2"/>
                                          </p:val>
                                        </p:tav>
                                        <p:tav tm="100000">
                                          <p:val>
                                            <p:strVal val="#ppt_x"/>
                                          </p:val>
                                        </p:tav>
                                      </p:tavLst>
                                    </p:anim>
                                    <p:anim calcmode="lin" valueType="num">
                                      <p:cBhvr>
                                        <p:cTn id="64" dur="500" fill="hold"/>
                                        <p:tgtEl>
                                          <p:spTgt spid="109"/>
                                        </p:tgtEl>
                                        <p:attrNameLst>
                                          <p:attrName>ppt_y</p:attrName>
                                        </p:attrNameLst>
                                      </p:cBhvr>
                                      <p:tavLst>
                                        <p:tav tm="0">
                                          <p:val>
                                            <p:strVal val="#ppt_y"/>
                                          </p:val>
                                        </p:tav>
                                        <p:tav tm="100000">
                                          <p:val>
                                            <p:strVal val="#ppt_y"/>
                                          </p:val>
                                        </p:tav>
                                      </p:tavLst>
                                    </p:anim>
                                    <p:anim calcmode="lin" valueType="num">
                                      <p:cBhvr>
                                        <p:cTn id="65" dur="500" fill="hold"/>
                                        <p:tgtEl>
                                          <p:spTgt spid="109"/>
                                        </p:tgtEl>
                                        <p:attrNameLst>
                                          <p:attrName>ppt_w</p:attrName>
                                        </p:attrNameLst>
                                      </p:cBhvr>
                                      <p:tavLst>
                                        <p:tav tm="0">
                                          <p:val>
                                            <p:fltVal val="0"/>
                                          </p:val>
                                        </p:tav>
                                        <p:tav tm="100000">
                                          <p:val>
                                            <p:strVal val="#ppt_w"/>
                                          </p:val>
                                        </p:tav>
                                      </p:tavLst>
                                    </p:anim>
                                    <p:anim calcmode="lin" valueType="num">
                                      <p:cBhvr>
                                        <p:cTn id="66" dur="500" fill="hold"/>
                                        <p:tgtEl>
                                          <p:spTgt spid="109"/>
                                        </p:tgtEl>
                                        <p:attrNameLst>
                                          <p:attrName>ppt_h</p:attrName>
                                        </p:attrNameLst>
                                      </p:cBhvr>
                                      <p:tavLst>
                                        <p:tav tm="0">
                                          <p:val>
                                            <p:strVal val="#ppt_h"/>
                                          </p:val>
                                        </p:tav>
                                        <p:tav tm="100000">
                                          <p:val>
                                            <p:strVal val="#ppt_h"/>
                                          </p:val>
                                        </p:tav>
                                      </p:tavLst>
                                    </p:anim>
                                  </p:childTnLst>
                                </p:cTn>
                              </p:par>
                            </p:childTnLst>
                          </p:cTn>
                        </p:par>
                      </p:childTnLst>
                    </p:cTn>
                  </p:par>
                  <p:par>
                    <p:cTn id="67" fill="hold">
                      <p:stCondLst>
                        <p:cond delay="indefinite"/>
                      </p:stCondLst>
                      <p:childTnLst>
                        <p:par>
                          <p:cTn id="68" fill="hold">
                            <p:stCondLst>
                              <p:cond delay="0"/>
                            </p:stCondLst>
                            <p:childTnLst>
                              <p:par>
                                <p:cTn id="69" presetID="17" presetClass="entr" presetSubtype="2" fill="hold" nodeType="clickEffect">
                                  <p:stCondLst>
                                    <p:cond delay="0"/>
                                  </p:stCondLst>
                                  <p:childTnLst>
                                    <p:set>
                                      <p:cBhvr>
                                        <p:cTn id="70" dur="1" fill="hold">
                                          <p:stCondLst>
                                            <p:cond delay="0"/>
                                          </p:stCondLst>
                                        </p:cTn>
                                        <p:tgtEl>
                                          <p:spTgt spid="110"/>
                                        </p:tgtEl>
                                        <p:attrNameLst>
                                          <p:attrName>style.visibility</p:attrName>
                                        </p:attrNameLst>
                                      </p:cBhvr>
                                      <p:to>
                                        <p:strVal val="visible"/>
                                      </p:to>
                                    </p:set>
                                    <p:anim calcmode="lin" valueType="num">
                                      <p:cBhvr>
                                        <p:cTn id="71" dur="500" fill="hold"/>
                                        <p:tgtEl>
                                          <p:spTgt spid="110"/>
                                        </p:tgtEl>
                                        <p:attrNameLst>
                                          <p:attrName>ppt_x</p:attrName>
                                        </p:attrNameLst>
                                      </p:cBhvr>
                                      <p:tavLst>
                                        <p:tav tm="0">
                                          <p:val>
                                            <p:strVal val="#ppt_x+#ppt_w/2"/>
                                          </p:val>
                                        </p:tav>
                                        <p:tav tm="100000">
                                          <p:val>
                                            <p:strVal val="#ppt_x"/>
                                          </p:val>
                                        </p:tav>
                                      </p:tavLst>
                                    </p:anim>
                                    <p:anim calcmode="lin" valueType="num">
                                      <p:cBhvr>
                                        <p:cTn id="72" dur="500" fill="hold"/>
                                        <p:tgtEl>
                                          <p:spTgt spid="110"/>
                                        </p:tgtEl>
                                        <p:attrNameLst>
                                          <p:attrName>ppt_y</p:attrName>
                                        </p:attrNameLst>
                                      </p:cBhvr>
                                      <p:tavLst>
                                        <p:tav tm="0">
                                          <p:val>
                                            <p:strVal val="#ppt_y"/>
                                          </p:val>
                                        </p:tav>
                                        <p:tav tm="100000">
                                          <p:val>
                                            <p:strVal val="#ppt_y"/>
                                          </p:val>
                                        </p:tav>
                                      </p:tavLst>
                                    </p:anim>
                                    <p:anim calcmode="lin" valueType="num">
                                      <p:cBhvr>
                                        <p:cTn id="73" dur="500" fill="hold"/>
                                        <p:tgtEl>
                                          <p:spTgt spid="110"/>
                                        </p:tgtEl>
                                        <p:attrNameLst>
                                          <p:attrName>ppt_w</p:attrName>
                                        </p:attrNameLst>
                                      </p:cBhvr>
                                      <p:tavLst>
                                        <p:tav tm="0">
                                          <p:val>
                                            <p:fltVal val="0"/>
                                          </p:val>
                                        </p:tav>
                                        <p:tav tm="100000">
                                          <p:val>
                                            <p:strVal val="#ppt_w"/>
                                          </p:val>
                                        </p:tav>
                                      </p:tavLst>
                                    </p:anim>
                                    <p:anim calcmode="lin" valueType="num">
                                      <p:cBhvr>
                                        <p:cTn id="74" dur="500" fill="hold"/>
                                        <p:tgtEl>
                                          <p:spTgt spid="110"/>
                                        </p:tgtEl>
                                        <p:attrNameLst>
                                          <p:attrName>ppt_h</p:attrName>
                                        </p:attrNameLst>
                                      </p:cBhvr>
                                      <p:tavLst>
                                        <p:tav tm="0">
                                          <p:val>
                                            <p:strVal val="#ppt_h"/>
                                          </p:val>
                                        </p:tav>
                                        <p:tav tm="100000">
                                          <p:val>
                                            <p:strVal val="#ppt_h"/>
                                          </p:val>
                                        </p:tav>
                                      </p:tavLst>
                                    </p:anim>
                                  </p:childTnLst>
                                </p:cTn>
                              </p:par>
                            </p:childTnLst>
                          </p:cTn>
                        </p:par>
                      </p:childTnLst>
                    </p:cTn>
                  </p:par>
                  <p:par>
                    <p:cTn id="75" fill="hold">
                      <p:stCondLst>
                        <p:cond delay="indefinite"/>
                      </p:stCondLst>
                      <p:childTnLst>
                        <p:par>
                          <p:cTn id="76" fill="hold">
                            <p:stCondLst>
                              <p:cond delay="0"/>
                            </p:stCondLst>
                            <p:childTnLst>
                              <p:par>
                                <p:cTn id="77" presetID="17" presetClass="entr" presetSubtype="1" fill="hold" nodeType="clickEffect">
                                  <p:stCondLst>
                                    <p:cond delay="0"/>
                                  </p:stCondLst>
                                  <p:childTnLst>
                                    <p:set>
                                      <p:cBhvr>
                                        <p:cTn id="78" dur="1" fill="hold">
                                          <p:stCondLst>
                                            <p:cond delay="0"/>
                                          </p:stCondLst>
                                        </p:cTn>
                                        <p:tgtEl>
                                          <p:spTgt spid="111"/>
                                        </p:tgtEl>
                                        <p:attrNameLst>
                                          <p:attrName>style.visibility</p:attrName>
                                        </p:attrNameLst>
                                      </p:cBhvr>
                                      <p:to>
                                        <p:strVal val="visible"/>
                                      </p:to>
                                    </p:set>
                                    <p:anim calcmode="lin" valueType="num">
                                      <p:cBhvr>
                                        <p:cTn id="79" dur="500" fill="hold"/>
                                        <p:tgtEl>
                                          <p:spTgt spid="111"/>
                                        </p:tgtEl>
                                        <p:attrNameLst>
                                          <p:attrName>ppt_x</p:attrName>
                                        </p:attrNameLst>
                                      </p:cBhvr>
                                      <p:tavLst>
                                        <p:tav tm="0">
                                          <p:val>
                                            <p:strVal val="#ppt_x"/>
                                          </p:val>
                                        </p:tav>
                                        <p:tav tm="100000">
                                          <p:val>
                                            <p:strVal val="#ppt_x"/>
                                          </p:val>
                                        </p:tav>
                                      </p:tavLst>
                                    </p:anim>
                                    <p:anim calcmode="lin" valueType="num">
                                      <p:cBhvr>
                                        <p:cTn id="80" dur="500" fill="hold"/>
                                        <p:tgtEl>
                                          <p:spTgt spid="111"/>
                                        </p:tgtEl>
                                        <p:attrNameLst>
                                          <p:attrName>ppt_y</p:attrName>
                                        </p:attrNameLst>
                                      </p:cBhvr>
                                      <p:tavLst>
                                        <p:tav tm="0">
                                          <p:val>
                                            <p:strVal val="#ppt_y-#ppt_h/2"/>
                                          </p:val>
                                        </p:tav>
                                        <p:tav tm="100000">
                                          <p:val>
                                            <p:strVal val="#ppt_y"/>
                                          </p:val>
                                        </p:tav>
                                      </p:tavLst>
                                    </p:anim>
                                    <p:anim calcmode="lin" valueType="num">
                                      <p:cBhvr>
                                        <p:cTn id="81" dur="500" fill="hold"/>
                                        <p:tgtEl>
                                          <p:spTgt spid="111"/>
                                        </p:tgtEl>
                                        <p:attrNameLst>
                                          <p:attrName>ppt_w</p:attrName>
                                        </p:attrNameLst>
                                      </p:cBhvr>
                                      <p:tavLst>
                                        <p:tav tm="0">
                                          <p:val>
                                            <p:strVal val="#ppt_w"/>
                                          </p:val>
                                        </p:tav>
                                        <p:tav tm="100000">
                                          <p:val>
                                            <p:strVal val="#ppt_w"/>
                                          </p:val>
                                        </p:tav>
                                      </p:tavLst>
                                    </p:anim>
                                    <p:anim calcmode="lin" valueType="num">
                                      <p:cBhvr>
                                        <p:cTn id="82" dur="500" fill="hold"/>
                                        <p:tgtEl>
                                          <p:spTgt spid="111"/>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5604" name="灯片编号占位符 5"/>
          <p:cNvSpPr>
            <a:spLocks noGrp="1"/>
          </p:cNvSpPr>
          <p:nvPr>
            <p:ph type="sldNum" sz="quarter" idx="12"/>
          </p:nvPr>
        </p:nvSpPr>
        <p:spPr>
          <a:noFill/>
        </p:spPr>
        <p:txBody>
          <a:bodyPr/>
          <a:lstStyle/>
          <a:p>
            <a:fld id="{D92DB54B-7E8B-411D-806D-28A4D44B774E}" type="slidenum">
              <a:rPr lang="en-US" altLang="zh-CN" smtClean="0"/>
              <a:pPr/>
              <a:t>16</a:t>
            </a:fld>
            <a:endParaRPr lang="en-US" altLang="zh-CN"/>
          </a:p>
        </p:txBody>
      </p:sp>
      <p:sp>
        <p:nvSpPr>
          <p:cNvPr id="25605" name="Rectangle 2"/>
          <p:cNvSpPr>
            <a:spLocks noGrp="1" noChangeArrowheads="1"/>
          </p:cNvSpPr>
          <p:nvPr>
            <p:ph type="title"/>
          </p:nvPr>
        </p:nvSpPr>
        <p:spPr>
          <a:xfrm>
            <a:off x="1547664" y="188640"/>
            <a:ext cx="8001000" cy="819944"/>
          </a:xfrm>
        </p:spPr>
        <p:txBody>
          <a:bodyPr/>
          <a:lstStyle/>
          <a:p>
            <a:pPr eaLnBrk="1" hangingPunct="1"/>
            <a:r>
              <a:rPr lang="en-US" altLang="zh-CN" dirty="0"/>
              <a:t>DNS</a:t>
            </a:r>
            <a:r>
              <a:rPr lang="zh-CN" altLang="zh-CN" dirty="0"/>
              <a:t>注册信息</a:t>
            </a:r>
            <a:r>
              <a:rPr lang="en-US" altLang="zh-CN" dirty="0" err="1"/>
              <a:t>Whois</a:t>
            </a:r>
            <a:r>
              <a:rPr lang="zh-CN" altLang="zh-CN" dirty="0"/>
              <a:t>查询</a:t>
            </a:r>
            <a:endParaRPr lang="zh-CN" altLang="en-US" dirty="0"/>
          </a:p>
        </p:txBody>
      </p:sp>
      <p:sp>
        <p:nvSpPr>
          <p:cNvPr id="25606" name="Rectangle 3"/>
          <p:cNvSpPr>
            <a:spLocks noGrp="1" noChangeArrowheads="1"/>
          </p:cNvSpPr>
          <p:nvPr>
            <p:ph type="body" idx="1"/>
          </p:nvPr>
        </p:nvSpPr>
        <p:spPr>
          <a:xfrm>
            <a:off x="566738" y="1752600"/>
            <a:ext cx="8001000" cy="4413250"/>
          </a:xfrm>
        </p:spPr>
        <p:txBody>
          <a:bodyPr/>
          <a:lstStyle/>
          <a:p>
            <a:pPr eaLnBrk="1" hangingPunct="1">
              <a:lnSpc>
                <a:spcPct val="80000"/>
              </a:lnSpc>
            </a:pPr>
            <a:r>
              <a:rPr lang="zh-CN" altLang="en-US" sz="2200" dirty="0"/>
              <a:t>域名注册过程</a:t>
            </a:r>
            <a:endParaRPr lang="en-US" altLang="zh-CN" sz="2200" dirty="0"/>
          </a:p>
          <a:p>
            <a:pPr lvl="1" eaLnBrk="1" hangingPunct="1">
              <a:lnSpc>
                <a:spcPct val="80000"/>
              </a:lnSpc>
            </a:pPr>
            <a:r>
              <a:rPr lang="zh-CN" altLang="zh-CN" sz="2000" dirty="0"/>
              <a:t>注册人</a:t>
            </a:r>
            <a:r>
              <a:rPr lang="en-US" altLang="zh-CN" sz="2000" dirty="0"/>
              <a:t>(Registrant) </a:t>
            </a:r>
            <a:r>
              <a:rPr lang="en-US" altLang="zh-CN" sz="2000" dirty="0">
                <a:sym typeface="Wingdings" pitchFamily="2" charset="2"/>
              </a:rPr>
              <a:t></a:t>
            </a:r>
            <a:r>
              <a:rPr lang="zh-CN" altLang="zh-CN" sz="2000" dirty="0"/>
              <a:t>注册商</a:t>
            </a:r>
            <a:r>
              <a:rPr lang="en-US" altLang="zh-CN" sz="2000" dirty="0"/>
              <a:t>(Registrar) </a:t>
            </a:r>
            <a:r>
              <a:rPr lang="en-US" altLang="zh-CN" sz="2000" dirty="0">
                <a:sym typeface="Wingdings" pitchFamily="2" charset="2"/>
              </a:rPr>
              <a:t></a:t>
            </a:r>
            <a:r>
              <a:rPr lang="zh-CN" altLang="zh-CN" sz="2000" dirty="0"/>
              <a:t>官方注册局</a:t>
            </a:r>
            <a:r>
              <a:rPr lang="en-US" altLang="zh-CN" sz="2000" dirty="0"/>
              <a:t>(Registry)</a:t>
            </a:r>
          </a:p>
          <a:p>
            <a:pPr lvl="1" eaLnBrk="1" hangingPunct="1">
              <a:lnSpc>
                <a:spcPct val="80000"/>
              </a:lnSpc>
            </a:pPr>
            <a:r>
              <a:rPr lang="zh-CN" altLang="en-US" sz="2000" dirty="0"/>
              <a:t>百度</a:t>
            </a:r>
            <a:r>
              <a:rPr lang="en-US" altLang="zh-CN" sz="2000" dirty="0">
                <a:sym typeface="Wingdings" pitchFamily="2" charset="2"/>
              </a:rPr>
              <a:t></a:t>
            </a:r>
            <a:r>
              <a:rPr lang="en-US" altLang="zh-CN" sz="2000" dirty="0" err="1">
                <a:sym typeface="Wingdings" pitchFamily="2" charset="2"/>
              </a:rPr>
              <a:t>register.com.COM</a:t>
            </a:r>
            <a:r>
              <a:rPr lang="en-US" altLang="zh-CN" sz="2000" dirty="0">
                <a:sym typeface="Wingdings" pitchFamily="2" charset="2"/>
              </a:rPr>
              <a:t> (ICANN’s </a:t>
            </a:r>
            <a:r>
              <a:rPr lang="en-US" altLang="zh-CN" sz="2000" dirty="0"/>
              <a:t>GNSO</a:t>
            </a:r>
            <a:r>
              <a:rPr lang="en-US" altLang="zh-CN" sz="2000" dirty="0">
                <a:sym typeface="Wingdings" pitchFamily="2" charset="2"/>
              </a:rPr>
              <a:t>)</a:t>
            </a:r>
            <a:endParaRPr lang="en-US" altLang="zh-CN" sz="2000" dirty="0"/>
          </a:p>
          <a:p>
            <a:pPr lvl="1" eaLnBrk="1" hangingPunct="1">
              <a:lnSpc>
                <a:spcPct val="80000"/>
              </a:lnSpc>
            </a:pPr>
            <a:r>
              <a:rPr lang="en-US" altLang="zh-CN" sz="2000" dirty="0"/>
              <a:t>3R</a:t>
            </a:r>
            <a:r>
              <a:rPr lang="zh-CN" altLang="en-US" sz="2000" dirty="0"/>
              <a:t>注册信息：</a:t>
            </a:r>
            <a:r>
              <a:rPr lang="zh-CN" altLang="zh-CN" sz="2000" dirty="0"/>
              <a:t>分散在官方注册局或注册商各自维护数据库中</a:t>
            </a:r>
            <a:endParaRPr lang="en-US" altLang="zh-CN" sz="2000" dirty="0"/>
          </a:p>
          <a:p>
            <a:pPr lvl="1" eaLnBrk="1" hangingPunct="1">
              <a:lnSpc>
                <a:spcPct val="80000"/>
              </a:lnSpc>
            </a:pPr>
            <a:r>
              <a:rPr lang="zh-CN" altLang="en-US" sz="2000" dirty="0"/>
              <a:t>官方注册局一般会提供注册商和</a:t>
            </a:r>
            <a:r>
              <a:rPr lang="en-US" altLang="zh-CN" sz="2000" dirty="0"/>
              <a:t>Referral URL</a:t>
            </a:r>
            <a:r>
              <a:rPr lang="zh-CN" altLang="en-US" sz="2000" dirty="0"/>
              <a:t>信息</a:t>
            </a:r>
            <a:endParaRPr lang="en-US" altLang="zh-CN" sz="2000" dirty="0"/>
          </a:p>
          <a:p>
            <a:pPr lvl="1" eaLnBrk="1" hangingPunct="1">
              <a:lnSpc>
                <a:spcPct val="80000"/>
              </a:lnSpc>
            </a:pPr>
            <a:r>
              <a:rPr lang="zh-CN" altLang="en-US" sz="2000" dirty="0"/>
              <a:t>具体注册信息一般位于</a:t>
            </a:r>
            <a:r>
              <a:rPr lang="zh-CN" altLang="zh-CN" sz="2000" dirty="0"/>
              <a:t>注册商</a:t>
            </a:r>
            <a:r>
              <a:rPr lang="zh-CN" altLang="en-US" sz="2000" dirty="0"/>
              <a:t>数据库中</a:t>
            </a:r>
            <a:endParaRPr lang="en-US" altLang="zh-CN" sz="2000" dirty="0"/>
          </a:p>
          <a:p>
            <a:pPr eaLnBrk="1" hangingPunct="1">
              <a:lnSpc>
                <a:spcPct val="80000"/>
              </a:lnSpc>
            </a:pPr>
            <a:r>
              <a:rPr lang="en-US" altLang="zh-CN" sz="2200" dirty="0"/>
              <a:t>WHOIS</a:t>
            </a:r>
            <a:r>
              <a:rPr lang="zh-CN" altLang="en-US" sz="2200" dirty="0"/>
              <a:t>查询</a:t>
            </a:r>
          </a:p>
          <a:p>
            <a:pPr lvl="1" eaLnBrk="1" hangingPunct="1">
              <a:lnSpc>
                <a:spcPct val="80000"/>
              </a:lnSpc>
            </a:pPr>
            <a:r>
              <a:rPr lang="zh-CN" altLang="en-US" sz="2000" dirty="0"/>
              <a:t>查询特定域名的</a:t>
            </a:r>
            <a:r>
              <a:rPr lang="en-US" altLang="zh-CN" sz="2000" dirty="0"/>
              <a:t>3R</a:t>
            </a:r>
            <a:r>
              <a:rPr lang="zh-CN" altLang="en-US" sz="2000" dirty="0"/>
              <a:t>详细注册信息</a:t>
            </a:r>
            <a:endParaRPr lang="en-US" altLang="zh-CN" sz="2000" dirty="0"/>
          </a:p>
          <a:p>
            <a:pPr lvl="1" eaLnBrk="1" hangingPunct="1">
              <a:lnSpc>
                <a:spcPct val="80000"/>
              </a:lnSpc>
            </a:pPr>
            <a:r>
              <a:rPr lang="zh-CN" altLang="en-US" sz="2000" dirty="0"/>
              <a:t>域名注册信息查询</a:t>
            </a:r>
            <a:r>
              <a:rPr lang="en-US" altLang="zh-CN" sz="2000" dirty="0"/>
              <a:t>: ICANN(IANA)</a:t>
            </a:r>
            <a:r>
              <a:rPr lang="en-US" altLang="zh-CN" sz="2000" dirty="0">
                <a:sym typeface="Wingdings" pitchFamily="2" charset="2"/>
              </a:rPr>
              <a:t></a:t>
            </a:r>
            <a:r>
              <a:rPr lang="zh-CN" altLang="en-US" sz="2000" dirty="0"/>
              <a:t>域名官方注册局</a:t>
            </a:r>
            <a:r>
              <a:rPr lang="zh-CN" altLang="en-US" sz="2000" dirty="0">
                <a:sym typeface="Wingdings" pitchFamily="2" charset="2"/>
              </a:rPr>
              <a:t>域名服务商</a:t>
            </a:r>
          </a:p>
          <a:p>
            <a:pPr lvl="1" eaLnBrk="1" hangingPunct="1">
              <a:lnSpc>
                <a:spcPct val="80000"/>
              </a:lnSpc>
            </a:pPr>
            <a:r>
              <a:rPr lang="en-US" altLang="zh-CN" sz="2000" dirty="0" err="1"/>
              <a:t>Whois</a:t>
            </a:r>
            <a:r>
              <a:rPr lang="en-US" altLang="zh-CN" sz="2000" dirty="0"/>
              <a:t> Web</a:t>
            </a:r>
            <a:r>
              <a:rPr lang="zh-CN" altLang="en-US" sz="2000" dirty="0"/>
              <a:t>查询</a:t>
            </a:r>
            <a:r>
              <a:rPr lang="zh-CN" altLang="zh-CN" sz="2000" dirty="0"/>
              <a:t>服务</a:t>
            </a:r>
            <a:r>
              <a:rPr lang="zh-CN" altLang="en-US" sz="2000" dirty="0"/>
              <a:t>：</a:t>
            </a:r>
            <a:r>
              <a:rPr lang="zh-CN" altLang="zh-CN" sz="2000" dirty="0"/>
              <a:t>官方注册局</a:t>
            </a:r>
            <a:r>
              <a:rPr lang="zh-CN" altLang="en-US" sz="2000" dirty="0"/>
              <a:t>、</a:t>
            </a:r>
            <a:r>
              <a:rPr lang="zh-CN" altLang="zh-CN" sz="2000" dirty="0"/>
              <a:t>注册商</a:t>
            </a:r>
            <a:endParaRPr lang="en-US" altLang="zh-CN" sz="2000" dirty="0"/>
          </a:p>
          <a:p>
            <a:pPr lvl="1" eaLnBrk="1" hangingPunct="1">
              <a:lnSpc>
                <a:spcPct val="80000"/>
              </a:lnSpc>
            </a:pPr>
            <a:r>
              <a:rPr lang="zh-CN" altLang="zh-CN" sz="2000" kern="1200" dirty="0">
                <a:latin typeface="Arial" pitchFamily="34" charset="0"/>
                <a:ea typeface="宋体" pitchFamily="2" charset="-122"/>
              </a:rPr>
              <a:t>寻找域名注册信息数据库并查询返回结果的</a:t>
            </a:r>
            <a:r>
              <a:rPr lang="en-US" altLang="zh-CN" sz="2000" kern="1200" dirty="0" err="1">
                <a:latin typeface="Arial" pitchFamily="34" charset="0"/>
                <a:ea typeface="宋体" pitchFamily="2" charset="-122"/>
              </a:rPr>
              <a:t>Whois</a:t>
            </a:r>
            <a:r>
              <a:rPr lang="en-US" altLang="zh-CN" sz="2000" kern="1200" dirty="0">
                <a:latin typeface="Arial" pitchFamily="34" charset="0"/>
                <a:ea typeface="宋体" pitchFamily="2" charset="-122"/>
              </a:rPr>
              <a:t> Web</a:t>
            </a:r>
            <a:r>
              <a:rPr lang="zh-CN" altLang="en-US" sz="2000" kern="1200" dirty="0">
                <a:latin typeface="Arial" pitchFamily="34" charset="0"/>
                <a:ea typeface="宋体" pitchFamily="2" charset="-122"/>
              </a:rPr>
              <a:t>查询</a:t>
            </a:r>
            <a:r>
              <a:rPr lang="zh-CN" altLang="zh-CN" sz="2000" kern="1200" dirty="0">
                <a:latin typeface="Arial" pitchFamily="34" charset="0"/>
                <a:ea typeface="宋体" pitchFamily="2" charset="-122"/>
              </a:rPr>
              <a:t>服务</a:t>
            </a:r>
            <a:r>
              <a:rPr lang="zh-CN" altLang="en-US" sz="2000" kern="1200" dirty="0">
                <a:latin typeface="Arial" pitchFamily="34" charset="0"/>
                <a:ea typeface="宋体" pitchFamily="2" charset="-122"/>
              </a:rPr>
              <a:t>：</a:t>
            </a:r>
            <a:r>
              <a:rPr lang="zh-CN" altLang="zh-CN" sz="2000" kern="1200" dirty="0">
                <a:solidFill>
                  <a:srgbClr val="FF0000"/>
                </a:solidFill>
                <a:latin typeface="Arial" pitchFamily="34" charset="0"/>
                <a:ea typeface="宋体" pitchFamily="2" charset="-122"/>
              </a:rPr>
              <a:t>万网、站长之家</a:t>
            </a:r>
            <a:r>
              <a:rPr lang="en-US" altLang="zh-CN" sz="2000" kern="1200" dirty="0">
                <a:solidFill>
                  <a:srgbClr val="FF0000"/>
                </a:solidFill>
                <a:latin typeface="Arial" pitchFamily="34" charset="0"/>
                <a:ea typeface="宋体" pitchFamily="2" charset="-122"/>
              </a:rPr>
              <a:t>(whois.chinaz.com)</a:t>
            </a:r>
            <a:endParaRPr lang="en-US" altLang="zh-CN" sz="2000" dirty="0">
              <a:solidFill>
                <a:srgbClr val="FF0000"/>
              </a:solidFill>
            </a:endParaRPr>
          </a:p>
          <a:p>
            <a:pPr lvl="1" eaLnBrk="1" hangingPunct="1">
              <a:lnSpc>
                <a:spcPct val="80000"/>
              </a:lnSpc>
            </a:pPr>
            <a:r>
              <a:rPr lang="zh-CN" altLang="en-US" sz="2000" dirty="0"/>
              <a:t>集成工具</a:t>
            </a:r>
            <a:r>
              <a:rPr lang="en-US" altLang="zh-CN" sz="2000" dirty="0"/>
              <a:t>: </a:t>
            </a:r>
            <a:r>
              <a:rPr lang="en-US" altLang="zh-CN" sz="2000" dirty="0" err="1"/>
              <a:t>Whois</a:t>
            </a:r>
            <a:r>
              <a:rPr lang="zh-CN" altLang="en-US" sz="2000" dirty="0"/>
              <a:t>客户程序</a:t>
            </a:r>
            <a:r>
              <a:rPr lang="en-US" altLang="zh-CN" sz="2000" dirty="0"/>
              <a:t>,</a:t>
            </a:r>
            <a:r>
              <a:rPr lang="en-US" altLang="zh-CN" sz="2000" dirty="0" err="1"/>
              <a:t>SamSpade</a:t>
            </a:r>
            <a:r>
              <a:rPr lang="en-US" altLang="zh-CN" sz="2000" dirty="0"/>
              <a:t>, </a:t>
            </a:r>
            <a:r>
              <a:rPr lang="en-US" altLang="zh-CN" sz="2000" dirty="0" err="1"/>
              <a:t>SuperScan</a:t>
            </a:r>
            <a:r>
              <a:rPr lang="en-US" altLang="zh-CN" sz="2000" dirty="0"/>
              <a:t>, </a:t>
            </a:r>
            <a:r>
              <a:rPr lang="en-US" altLang="zh-CN" sz="2000" dirty="0">
                <a:latin typeface="Arial" charset="0"/>
              </a:rPr>
              <a:t>…</a:t>
            </a:r>
            <a:endParaRPr lang="en-US" altLang="zh-CN" sz="2200" dirty="0"/>
          </a:p>
        </p:txBody>
      </p:sp>
    </p:spTree>
    <p:extLst>
      <p:ext uri="{BB962C8B-B14F-4D97-AF65-F5344CB8AC3E}">
        <p14:creationId xmlns:p14="http://schemas.microsoft.com/office/powerpoint/2010/main" val="37275420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a:xfrm>
            <a:off x="1619672" y="188640"/>
            <a:ext cx="8001000" cy="747936"/>
          </a:xfrm>
        </p:spPr>
        <p:txBody>
          <a:bodyPr/>
          <a:lstStyle/>
          <a:p>
            <a:r>
              <a:rPr lang="en-US" altLang="zh-CN" dirty="0" err="1"/>
              <a:t>Whois</a:t>
            </a:r>
            <a:r>
              <a:rPr lang="zh-CN" altLang="en-US" dirty="0"/>
              <a:t>查询示例</a:t>
            </a:r>
            <a:r>
              <a:rPr lang="en-US" altLang="zh-CN" dirty="0"/>
              <a:t>-</a:t>
            </a:r>
            <a:r>
              <a:rPr lang="en-US" altLang="zh-CN" dirty="0" err="1"/>
              <a:t>baidu.com</a:t>
            </a:r>
            <a:endParaRPr lang="zh-CN" altLang="en-US" dirty="0"/>
          </a:p>
        </p:txBody>
      </p:sp>
      <p:sp>
        <p:nvSpPr>
          <p:cNvPr id="3" name="内容占位符 2"/>
          <p:cNvSpPr>
            <a:spLocks noGrp="1"/>
          </p:cNvSpPr>
          <p:nvPr>
            <p:ph idx="1"/>
          </p:nvPr>
        </p:nvSpPr>
        <p:spPr/>
        <p:txBody>
          <a:bodyPr/>
          <a:lstStyle/>
          <a:p>
            <a:r>
              <a:rPr lang="en-US" altLang="zh-CN" sz="2000" dirty="0"/>
              <a:t>ICANN </a:t>
            </a:r>
            <a:r>
              <a:rPr lang="en-US" altLang="zh-CN" sz="2000" dirty="0" err="1"/>
              <a:t>Whois</a:t>
            </a:r>
            <a:r>
              <a:rPr lang="zh-CN" altLang="zh-CN" sz="2000" dirty="0"/>
              <a:t>服务对</a:t>
            </a:r>
            <a:r>
              <a:rPr lang="en-US" altLang="zh-CN" sz="2000" dirty="0"/>
              <a:t>baidu.com</a:t>
            </a:r>
            <a:r>
              <a:rPr lang="zh-CN" altLang="zh-CN" sz="2000" dirty="0"/>
              <a:t>的查询结果</a:t>
            </a:r>
            <a:endParaRPr lang="en-US" altLang="zh-CN" sz="2000" dirty="0"/>
          </a:p>
          <a:p>
            <a:pPr lvl="1"/>
            <a:r>
              <a:rPr lang="en-US" altLang="zh-CN" sz="1800" dirty="0"/>
              <a:t>Registrar: REGISTER.COM, INC.</a:t>
            </a:r>
          </a:p>
          <a:p>
            <a:pPr lvl="1"/>
            <a:r>
              <a:rPr lang="en-US" altLang="zh-CN" sz="1800" dirty="0" err="1"/>
              <a:t>Whois</a:t>
            </a:r>
            <a:r>
              <a:rPr lang="en-US" altLang="zh-CN" sz="1800" dirty="0"/>
              <a:t> Server: whois.register.com</a:t>
            </a:r>
          </a:p>
          <a:p>
            <a:pPr lvl="1"/>
            <a:r>
              <a:rPr lang="en-US" altLang="zh-CN" sz="1800" dirty="0"/>
              <a:t>Referral URL: http://www.register.com</a:t>
            </a:r>
          </a:p>
          <a:p>
            <a:r>
              <a:rPr lang="en-US" altLang="zh-CN" sz="2000" dirty="0"/>
              <a:t>Register.com </a:t>
            </a:r>
            <a:r>
              <a:rPr lang="en-US" altLang="zh-CN" sz="2000" dirty="0" err="1"/>
              <a:t>Whois</a:t>
            </a:r>
            <a:r>
              <a:rPr lang="zh-CN" altLang="zh-CN" sz="2000" dirty="0"/>
              <a:t>服务对</a:t>
            </a:r>
            <a:r>
              <a:rPr lang="en-US" altLang="zh-CN" sz="2000" dirty="0"/>
              <a:t>baidu.com</a:t>
            </a:r>
            <a:r>
              <a:rPr lang="zh-CN" altLang="zh-CN" sz="2000" dirty="0"/>
              <a:t>的查询结果</a:t>
            </a:r>
          </a:p>
          <a:p>
            <a:pPr lvl="1"/>
            <a:r>
              <a:rPr lang="en-US" altLang="zh-CN" sz="1800" dirty="0"/>
              <a:t>Registrant: </a:t>
            </a:r>
            <a:br>
              <a:rPr lang="en-US" altLang="zh-CN" sz="1800" dirty="0"/>
            </a:br>
            <a:r>
              <a:rPr lang="en-US" altLang="zh-CN" sz="1800" dirty="0"/>
              <a:t>Beijing </a:t>
            </a:r>
            <a:r>
              <a:rPr lang="en-US" altLang="zh-CN" sz="1800" dirty="0" err="1"/>
              <a:t>Baidu</a:t>
            </a:r>
            <a:r>
              <a:rPr lang="en-US" altLang="zh-CN" sz="1800" dirty="0"/>
              <a:t> Netcom Science and Technology </a:t>
            </a:r>
            <a:r>
              <a:rPr lang="en-US" altLang="zh-CN" sz="1800" dirty="0" err="1"/>
              <a:t>Co.Ltd</a:t>
            </a:r>
            <a:endParaRPr lang="en-US" altLang="zh-CN" sz="1800" dirty="0"/>
          </a:p>
          <a:p>
            <a:pPr lvl="1"/>
            <a:r>
              <a:rPr lang="en-US" altLang="zh-CN" sz="1800" dirty="0"/>
              <a:t>Administrative Contact: </a:t>
            </a:r>
            <a:br>
              <a:rPr lang="en-US" altLang="zh-CN" sz="1800" dirty="0"/>
            </a:br>
            <a:r>
              <a:rPr lang="en-US" altLang="zh-CN" sz="1800" dirty="0"/>
              <a:t>Beijing </a:t>
            </a:r>
            <a:r>
              <a:rPr lang="en-US" altLang="zh-CN" sz="1800" dirty="0" err="1"/>
              <a:t>Baidu</a:t>
            </a:r>
            <a:r>
              <a:rPr lang="en-US" altLang="zh-CN" sz="1800" dirty="0"/>
              <a:t> Netcom Science and Technology </a:t>
            </a:r>
            <a:r>
              <a:rPr lang="en-US" altLang="zh-CN" sz="1800" dirty="0" err="1"/>
              <a:t>Co.Ltd</a:t>
            </a:r>
            <a:r>
              <a:rPr lang="en-US" altLang="zh-CN" sz="1800" dirty="0"/>
              <a:t>. </a:t>
            </a:r>
            <a:br>
              <a:rPr lang="en-US" altLang="zh-CN" sz="1800" dirty="0"/>
            </a:br>
            <a:r>
              <a:rPr lang="en-US" altLang="zh-CN" sz="1800" dirty="0"/>
              <a:t>…</a:t>
            </a:r>
            <a:br>
              <a:rPr lang="en-US" altLang="zh-CN" sz="1800" dirty="0"/>
            </a:br>
            <a:r>
              <a:rPr lang="en-US" altLang="zh-CN" sz="1800" dirty="0"/>
              <a:t>Email: shaohui@baidu.com</a:t>
            </a:r>
          </a:p>
          <a:p>
            <a:pPr lvl="1"/>
            <a:r>
              <a:rPr lang="en-US" altLang="zh-CN" sz="1800" dirty="0"/>
              <a:t>DNS Servers: </a:t>
            </a:r>
            <a:br>
              <a:rPr lang="en-US" altLang="zh-CN" sz="1800" dirty="0"/>
            </a:br>
            <a:r>
              <a:rPr lang="en-US" altLang="zh-CN" sz="1800" dirty="0">
                <a:solidFill>
                  <a:srgbClr val="FF0000"/>
                </a:solidFill>
              </a:rPr>
              <a:t>ns.baidu.com, ns2.baidu.com, ns3.baidu.com</a:t>
            </a:r>
          </a:p>
        </p:txBody>
      </p:sp>
      <p:sp>
        <p:nvSpPr>
          <p:cNvPr id="6" name="灯片编号占位符 5"/>
          <p:cNvSpPr>
            <a:spLocks noGrp="1"/>
          </p:cNvSpPr>
          <p:nvPr>
            <p:ph type="sldNum" sz="quarter" idx="12"/>
          </p:nvPr>
        </p:nvSpPr>
        <p:spPr/>
        <p:txBody>
          <a:bodyPr/>
          <a:lstStyle/>
          <a:p>
            <a:pPr>
              <a:defRPr/>
            </a:pPr>
            <a:fld id="{85027CBF-C054-465D-9A8D-403404A849B7}" type="slidenum">
              <a:rPr lang="en-US" altLang="zh-CN" smtClean="0"/>
              <a:pPr>
                <a:defRPr/>
              </a:pPr>
              <a:t>17</a:t>
            </a:fld>
            <a:endParaRPr lang="en-US" altLang="zh-CN"/>
          </a:p>
        </p:txBody>
      </p:sp>
    </p:spTree>
    <p:extLst>
      <p:ext uri="{BB962C8B-B14F-4D97-AF65-F5344CB8AC3E}">
        <p14:creationId xmlns:p14="http://schemas.microsoft.com/office/powerpoint/2010/main" val="24018240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691680" y="188640"/>
            <a:ext cx="8001000" cy="747936"/>
          </a:xfrm>
        </p:spPr>
        <p:txBody>
          <a:bodyPr/>
          <a:lstStyle/>
          <a:p>
            <a:r>
              <a:rPr lang="en-US" sz="3600" dirty="0" err="1"/>
              <a:t>Baidu域名被劫持后的whois记录</a:t>
            </a:r>
            <a:endParaRPr lang="en-US" sz="3600" dirty="0"/>
          </a:p>
        </p:txBody>
      </p:sp>
      <p:sp>
        <p:nvSpPr>
          <p:cNvPr id="3" name="Content Placeholder 2"/>
          <p:cNvSpPr>
            <a:spLocks noGrp="1"/>
          </p:cNvSpPr>
          <p:nvPr>
            <p:ph idx="1"/>
          </p:nvPr>
        </p:nvSpPr>
        <p:spPr/>
        <p:txBody>
          <a:bodyPr/>
          <a:lstStyle/>
          <a:p>
            <a:r>
              <a:rPr lang="en-US" sz="2000" dirty="0"/>
              <a:t>Domain Name: BAIDU.COM</a:t>
            </a:r>
            <a:br>
              <a:rPr lang="en-US" sz="2000" dirty="0"/>
            </a:br>
            <a:r>
              <a:rPr lang="en-US" sz="2000" dirty="0"/>
              <a:t>   Registrar: REGISTER.COM, INC.</a:t>
            </a:r>
            <a:br>
              <a:rPr lang="en-US" sz="2000" dirty="0"/>
            </a:br>
            <a:r>
              <a:rPr lang="en-US" sz="2000" dirty="0"/>
              <a:t>   </a:t>
            </a:r>
            <a:r>
              <a:rPr lang="en-US" sz="2000" dirty="0" err="1"/>
              <a:t>Whois</a:t>
            </a:r>
            <a:r>
              <a:rPr lang="en-US" sz="2000" dirty="0"/>
              <a:t> Server: whois.register.com</a:t>
            </a:r>
            <a:br>
              <a:rPr lang="en-US" sz="2000" dirty="0"/>
            </a:br>
            <a:r>
              <a:rPr lang="en-US" sz="2000" dirty="0"/>
              <a:t>   Referral URL: http://www.register.com</a:t>
            </a:r>
            <a:br>
              <a:rPr lang="en-US" sz="2000" dirty="0"/>
            </a:br>
            <a:r>
              <a:rPr lang="en-US" sz="2000" dirty="0">
                <a:solidFill>
                  <a:srgbClr val="FF0000"/>
                </a:solidFill>
              </a:rPr>
              <a:t>   Name Server: NS2303.HOSTGATOR.COM</a:t>
            </a:r>
            <a:br>
              <a:rPr lang="en-US" sz="2000" dirty="0">
                <a:solidFill>
                  <a:srgbClr val="FF0000"/>
                </a:solidFill>
              </a:rPr>
            </a:br>
            <a:r>
              <a:rPr lang="en-US" sz="2000" dirty="0">
                <a:solidFill>
                  <a:srgbClr val="FF0000"/>
                </a:solidFill>
              </a:rPr>
              <a:t>   Name Server: NS2304.HOSTGATOR.COM</a:t>
            </a:r>
            <a:br>
              <a:rPr lang="en-US" sz="2000" dirty="0">
                <a:solidFill>
                  <a:srgbClr val="FF0000"/>
                </a:solidFill>
              </a:rPr>
            </a:br>
            <a:r>
              <a:rPr lang="en-US" sz="2000" dirty="0"/>
              <a:t>   Status: </a:t>
            </a:r>
            <a:r>
              <a:rPr lang="en-US" sz="2000" dirty="0" err="1"/>
              <a:t>clientTransferProhibited</a:t>
            </a:r>
            <a:br>
              <a:rPr lang="en-US" sz="2000" dirty="0"/>
            </a:br>
            <a:r>
              <a:rPr lang="en-US" sz="2000" dirty="0">
                <a:solidFill>
                  <a:srgbClr val="FF0000"/>
                </a:solidFill>
              </a:rPr>
              <a:t>   Updated Date: 11-jan-2010</a:t>
            </a:r>
            <a:br>
              <a:rPr lang="en-US" sz="2000" dirty="0"/>
            </a:br>
            <a:r>
              <a:rPr lang="en-US" sz="2000" dirty="0"/>
              <a:t>   Creation Date: 11-oct-1999</a:t>
            </a:r>
            <a:br>
              <a:rPr lang="en-US" sz="2000" dirty="0"/>
            </a:br>
            <a:r>
              <a:rPr lang="en-US" sz="2000" dirty="0"/>
              <a:t>   Expiration Date: 11-oct-2014</a:t>
            </a:r>
          </a:p>
          <a:p>
            <a:endParaRPr lang="en-US" sz="2000" dirty="0"/>
          </a:p>
          <a:p>
            <a:r>
              <a:rPr lang="zh-CN" altLang="en-US" sz="2000" dirty="0"/>
              <a:t>百度在美国起诉</a:t>
            </a:r>
            <a:r>
              <a:rPr lang="en-US" altLang="zh-CN" sz="2000" dirty="0"/>
              <a:t>register.com</a:t>
            </a:r>
            <a:endParaRPr lang="en-US" sz="2000" dirty="0"/>
          </a:p>
        </p:txBody>
      </p:sp>
      <p:sp>
        <p:nvSpPr>
          <p:cNvPr id="4" name="Slide Number Placeholder 3"/>
          <p:cNvSpPr>
            <a:spLocks noGrp="1"/>
          </p:cNvSpPr>
          <p:nvPr>
            <p:ph type="sldNum" sz="quarter" idx="12"/>
          </p:nvPr>
        </p:nvSpPr>
        <p:spPr/>
        <p:txBody>
          <a:bodyPr/>
          <a:lstStyle/>
          <a:p>
            <a:pPr>
              <a:defRPr/>
            </a:pPr>
            <a:fld id="{47D22251-280C-465C-99E6-6A8AAA327959}" type="slidenum">
              <a:rPr lang="en-US" altLang="zh-CN" smtClean="0"/>
              <a:pPr>
                <a:defRPr/>
              </a:pPr>
              <a:t>18</a:t>
            </a:fld>
            <a:endParaRPr lang="en-US" altLang="zh-CN"/>
          </a:p>
        </p:txBody>
      </p:sp>
    </p:spTree>
    <p:extLst>
      <p:ext uri="{BB962C8B-B14F-4D97-AF65-F5344CB8AC3E}">
        <p14:creationId xmlns:p14="http://schemas.microsoft.com/office/powerpoint/2010/main" val="18417490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619672" y="260648"/>
            <a:ext cx="8001000" cy="675928"/>
          </a:xfrm>
        </p:spPr>
        <p:txBody>
          <a:bodyPr/>
          <a:lstStyle/>
          <a:p>
            <a:r>
              <a:rPr lang="zh-CN" altLang="en-US" dirty="0"/>
              <a:t>域名对应服务器信息跟踪</a:t>
            </a:r>
            <a:endParaRPr lang="en-US" dirty="0"/>
          </a:p>
        </p:txBody>
      </p:sp>
      <p:pic>
        <p:nvPicPr>
          <p:cNvPr id="5" name="Content Placeholder 4" descr="屏幕快照 2012-03-11 下午03.56.29.png"/>
          <p:cNvPicPr>
            <a:picLocks noGrp="1" noChangeAspect="1"/>
          </p:cNvPicPr>
          <p:nvPr>
            <p:ph idx="1"/>
          </p:nvPr>
        </p:nvPicPr>
        <p:blipFill>
          <a:blip r:embed="rId2">
            <a:extLst>
              <a:ext uri="{28A0092B-C50C-407E-A947-70E740481C1C}">
                <a14:useLocalDpi xmlns:a14="http://schemas.microsoft.com/office/drawing/2010/main" val="0"/>
              </a:ext>
            </a:extLst>
          </a:blip>
          <a:srcRect t="-353" b="-353"/>
          <a:stretch>
            <a:fillRect/>
          </a:stretch>
        </p:blipFill>
        <p:spPr/>
      </p:pic>
      <p:sp>
        <p:nvSpPr>
          <p:cNvPr id="4" name="Slide Number Placeholder 3"/>
          <p:cNvSpPr>
            <a:spLocks noGrp="1"/>
          </p:cNvSpPr>
          <p:nvPr>
            <p:ph type="sldNum" sz="quarter" idx="12"/>
          </p:nvPr>
        </p:nvSpPr>
        <p:spPr/>
        <p:txBody>
          <a:bodyPr/>
          <a:lstStyle/>
          <a:p>
            <a:pPr>
              <a:defRPr/>
            </a:pPr>
            <a:fld id="{47D22251-280C-465C-99E6-6A8AAA327959}" type="slidenum">
              <a:rPr lang="en-US" altLang="zh-CN" smtClean="0"/>
              <a:pPr>
                <a:defRPr/>
              </a:pPr>
              <a:t>19</a:t>
            </a:fld>
            <a:endParaRPr lang="en-US" altLang="zh-CN"/>
          </a:p>
        </p:txBody>
      </p:sp>
    </p:spTree>
    <p:extLst>
      <p:ext uri="{BB962C8B-B14F-4D97-AF65-F5344CB8AC3E}">
        <p14:creationId xmlns:p14="http://schemas.microsoft.com/office/powerpoint/2010/main" val="6084140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a:xfrm>
            <a:off x="1763688" y="188640"/>
            <a:ext cx="8001000" cy="747936"/>
          </a:xfrm>
        </p:spPr>
        <p:txBody>
          <a:bodyPr/>
          <a:lstStyle/>
          <a:p>
            <a:r>
              <a:rPr lang="zh-CN" altLang="en-US" dirty="0"/>
              <a:t>课程主要内容体系</a:t>
            </a:r>
          </a:p>
        </p:txBody>
      </p:sp>
      <p:sp>
        <p:nvSpPr>
          <p:cNvPr id="5" name="页脚占位符 4"/>
          <p:cNvSpPr>
            <a:spLocks noGrp="1"/>
          </p:cNvSpPr>
          <p:nvPr>
            <p:ph type="ftr" sz="quarter" idx="11"/>
          </p:nvPr>
        </p:nvSpPr>
        <p:spPr/>
        <p:txBody>
          <a:bodyPr/>
          <a:lstStyle/>
          <a:p>
            <a:pPr>
              <a:defRPr/>
            </a:pPr>
            <a:endParaRPr lang="zh-CN" altLang="en-US"/>
          </a:p>
        </p:txBody>
      </p:sp>
      <p:sp>
        <p:nvSpPr>
          <p:cNvPr id="6" name="灯片编号占位符 5"/>
          <p:cNvSpPr>
            <a:spLocks noGrp="1"/>
          </p:cNvSpPr>
          <p:nvPr>
            <p:ph type="sldNum" sz="quarter" idx="12"/>
          </p:nvPr>
        </p:nvSpPr>
        <p:spPr/>
        <p:txBody>
          <a:bodyPr/>
          <a:lstStyle/>
          <a:p>
            <a:pPr>
              <a:defRPr/>
            </a:pPr>
            <a:fld id="{47D22251-280C-465C-99E6-6A8AAA327959}" type="slidenum">
              <a:rPr lang="en-US" altLang="zh-CN" smtClean="0"/>
              <a:pPr>
                <a:defRPr/>
              </a:pPr>
              <a:t>2</a:t>
            </a:fld>
            <a:endParaRPr lang="en-US" altLang="zh-CN"/>
          </a:p>
        </p:txBody>
      </p:sp>
      <p:pic>
        <p:nvPicPr>
          <p:cNvPr id="7" name="图片 6" descr="网络攻防基本类型.emf"/>
          <p:cNvPicPr/>
          <p:nvPr/>
        </p:nvPicPr>
        <p:blipFill>
          <a:blip r:embed="rId2" cstate="print"/>
          <a:stretch>
            <a:fillRect/>
          </a:stretch>
        </p:blipFill>
        <p:spPr>
          <a:xfrm>
            <a:off x="1187624" y="1772816"/>
            <a:ext cx="6984776" cy="3744416"/>
          </a:xfrm>
          <a:prstGeom prst="rect">
            <a:avLst/>
          </a:prstGeom>
        </p:spPr>
      </p:pic>
      <p:sp>
        <p:nvSpPr>
          <p:cNvPr id="9" name="矩形 8"/>
          <p:cNvSpPr/>
          <p:nvPr/>
        </p:nvSpPr>
        <p:spPr>
          <a:xfrm>
            <a:off x="5609055" y="3294747"/>
            <a:ext cx="3672408" cy="1477328"/>
          </a:xfrm>
          <a:prstGeom prst="rect">
            <a:avLst/>
          </a:prstGeom>
          <a:solidFill>
            <a:schemeClr val="accent1"/>
          </a:solidFill>
          <a:ln>
            <a:solidFill>
              <a:srgbClr val="FF0000"/>
            </a:solidFill>
          </a:ln>
        </p:spPr>
        <p:txBody>
          <a:bodyPr wrap="square">
            <a:spAutoFit/>
          </a:bodyPr>
          <a:lstStyle/>
          <a:p>
            <a:pPr algn="l">
              <a:lnSpc>
                <a:spcPct val="90000"/>
              </a:lnSpc>
            </a:pPr>
            <a:r>
              <a:rPr lang="en-US" altLang="zh-CN" dirty="0"/>
              <a:t>3. </a:t>
            </a:r>
            <a:r>
              <a:rPr lang="zh-CN" altLang="en-US" dirty="0"/>
              <a:t>编码加密与解密技术</a:t>
            </a:r>
            <a:endParaRPr lang="en-US" altLang="zh-CN" dirty="0"/>
          </a:p>
          <a:p>
            <a:pPr algn="l">
              <a:lnSpc>
                <a:spcPct val="90000"/>
              </a:lnSpc>
            </a:pPr>
            <a:r>
              <a:rPr lang="en-US" altLang="zh-CN" dirty="0">
                <a:solidFill>
                  <a:srgbClr val="FF0000"/>
                </a:solidFill>
              </a:rPr>
              <a:t>4. </a:t>
            </a:r>
            <a:r>
              <a:rPr lang="zh-CN" altLang="en-US" dirty="0">
                <a:solidFill>
                  <a:srgbClr val="FF0000"/>
                </a:solidFill>
              </a:rPr>
              <a:t>网络信息情报搜集技术</a:t>
            </a:r>
          </a:p>
          <a:p>
            <a:pPr algn="l">
              <a:lnSpc>
                <a:spcPct val="90000"/>
              </a:lnSpc>
            </a:pPr>
            <a:r>
              <a:rPr lang="en-US" altLang="zh-CN" dirty="0"/>
              <a:t>5. </a:t>
            </a:r>
            <a:r>
              <a:rPr lang="zh-CN" altLang="en-US" dirty="0"/>
              <a:t>网络嗅探与协议分析</a:t>
            </a:r>
          </a:p>
          <a:p>
            <a:pPr algn="l">
              <a:lnSpc>
                <a:spcPct val="90000"/>
              </a:lnSpc>
            </a:pPr>
            <a:r>
              <a:rPr lang="en-US" altLang="zh-CN" dirty="0"/>
              <a:t>6. TCP/IP</a:t>
            </a:r>
            <a:r>
              <a:rPr lang="zh-CN" altLang="en-US" dirty="0"/>
              <a:t>网络协议攻击与防范</a:t>
            </a:r>
          </a:p>
          <a:p>
            <a:pPr algn="l">
              <a:lnSpc>
                <a:spcPct val="90000"/>
              </a:lnSpc>
            </a:pPr>
            <a:r>
              <a:rPr lang="en-US" altLang="zh-CN" dirty="0"/>
              <a:t>7. </a:t>
            </a:r>
            <a:r>
              <a:rPr lang="zh-CN" altLang="en-US" dirty="0"/>
              <a:t>网络安全防护技术</a:t>
            </a:r>
          </a:p>
        </p:txBody>
      </p:sp>
      <p:sp>
        <p:nvSpPr>
          <p:cNvPr id="10" name="矩形 9"/>
          <p:cNvSpPr/>
          <p:nvPr/>
        </p:nvSpPr>
        <p:spPr>
          <a:xfrm>
            <a:off x="323528" y="3861048"/>
            <a:ext cx="2592288" cy="1200329"/>
          </a:xfrm>
          <a:prstGeom prst="rect">
            <a:avLst/>
          </a:prstGeom>
          <a:solidFill>
            <a:schemeClr val="accent1"/>
          </a:solidFill>
          <a:ln>
            <a:solidFill>
              <a:srgbClr val="FF0000"/>
            </a:solidFill>
          </a:ln>
        </p:spPr>
        <p:txBody>
          <a:bodyPr wrap="square">
            <a:spAutoFit/>
          </a:bodyPr>
          <a:lstStyle/>
          <a:p>
            <a:pPr algn="l">
              <a:lnSpc>
                <a:spcPct val="90000"/>
              </a:lnSpc>
            </a:pPr>
            <a:r>
              <a:rPr lang="en-US" altLang="zh-CN" dirty="0"/>
              <a:t>9.  Windows</a:t>
            </a:r>
            <a:r>
              <a:rPr lang="zh-CN" altLang="en-US" dirty="0"/>
              <a:t>操作系统安全攻防</a:t>
            </a:r>
            <a:endParaRPr lang="en-US" altLang="zh-CN" dirty="0"/>
          </a:p>
          <a:p>
            <a:pPr algn="l">
              <a:lnSpc>
                <a:spcPct val="90000"/>
              </a:lnSpc>
            </a:pPr>
            <a:r>
              <a:rPr lang="en-US" altLang="zh-CN" dirty="0"/>
              <a:t>10. </a:t>
            </a:r>
            <a:r>
              <a:rPr lang="zh-CN" altLang="en-US" dirty="0"/>
              <a:t>软件安全</a:t>
            </a:r>
            <a:endParaRPr lang="en-US" altLang="zh-CN" dirty="0"/>
          </a:p>
          <a:p>
            <a:pPr algn="l">
              <a:lnSpc>
                <a:spcPct val="90000"/>
              </a:lnSpc>
            </a:pPr>
            <a:r>
              <a:rPr lang="en-US" altLang="zh-CN" dirty="0"/>
              <a:t>11. </a:t>
            </a:r>
            <a:r>
              <a:rPr lang="zh-CN" altLang="en-US" dirty="0"/>
              <a:t>恶意代码</a:t>
            </a:r>
          </a:p>
        </p:txBody>
      </p:sp>
      <p:sp>
        <p:nvSpPr>
          <p:cNvPr id="12" name="矩形 11"/>
          <p:cNvSpPr/>
          <p:nvPr/>
        </p:nvSpPr>
        <p:spPr>
          <a:xfrm>
            <a:off x="395536" y="1484784"/>
            <a:ext cx="3312368" cy="374461"/>
          </a:xfrm>
          <a:prstGeom prst="rect">
            <a:avLst/>
          </a:prstGeom>
          <a:solidFill>
            <a:schemeClr val="accent1"/>
          </a:solidFill>
          <a:ln>
            <a:solidFill>
              <a:srgbClr val="FF0000"/>
            </a:solidFill>
          </a:ln>
        </p:spPr>
        <p:txBody>
          <a:bodyPr wrap="square">
            <a:spAutoFit/>
          </a:bodyPr>
          <a:lstStyle/>
          <a:p>
            <a:pPr algn="l">
              <a:lnSpc>
                <a:spcPct val="90000"/>
              </a:lnSpc>
            </a:pPr>
            <a:r>
              <a:rPr lang="en-US" altLang="zh-CN" dirty="0"/>
              <a:t>12. Web</a:t>
            </a:r>
            <a:r>
              <a:rPr lang="zh-CN" altLang="zh-CN" dirty="0"/>
              <a:t>应用</a:t>
            </a:r>
            <a:r>
              <a:rPr lang="zh-CN" altLang="en-US" dirty="0"/>
              <a:t>安全</a:t>
            </a:r>
            <a:r>
              <a:rPr lang="zh-CN" altLang="zh-CN" dirty="0"/>
              <a:t>攻防</a:t>
            </a:r>
            <a:endParaRPr lang="en-US" altLang="zh-CN" dirty="0"/>
          </a:p>
        </p:txBody>
      </p:sp>
      <p:sp>
        <p:nvSpPr>
          <p:cNvPr id="13" name="矩形 12"/>
          <p:cNvSpPr/>
          <p:nvPr/>
        </p:nvSpPr>
        <p:spPr>
          <a:xfrm>
            <a:off x="5292080" y="1484784"/>
            <a:ext cx="2952328" cy="374461"/>
          </a:xfrm>
          <a:prstGeom prst="rect">
            <a:avLst/>
          </a:prstGeom>
          <a:solidFill>
            <a:schemeClr val="accent1"/>
          </a:solidFill>
          <a:ln>
            <a:solidFill>
              <a:srgbClr val="FF0000"/>
            </a:solidFill>
          </a:ln>
        </p:spPr>
        <p:txBody>
          <a:bodyPr wrap="square">
            <a:spAutoFit/>
          </a:bodyPr>
          <a:lstStyle/>
          <a:p>
            <a:pPr algn="l">
              <a:lnSpc>
                <a:spcPct val="90000"/>
              </a:lnSpc>
            </a:pPr>
            <a:r>
              <a:rPr lang="en-US" altLang="zh-CN" dirty="0"/>
              <a:t>8. </a:t>
            </a:r>
            <a:r>
              <a:rPr lang="zh-CN" altLang="zh-CN" dirty="0"/>
              <a:t>无线网络</a:t>
            </a:r>
            <a:r>
              <a:rPr lang="zh-CN" altLang="en-US" dirty="0"/>
              <a:t>安全攻防</a:t>
            </a:r>
            <a:endParaRPr lang="en-US" altLang="zh-CN" dirty="0"/>
          </a:p>
        </p:txBody>
      </p:sp>
      <p:sp>
        <p:nvSpPr>
          <p:cNvPr id="15" name="矩形 14"/>
          <p:cNvSpPr/>
          <p:nvPr/>
        </p:nvSpPr>
        <p:spPr>
          <a:xfrm>
            <a:off x="4572000" y="5373216"/>
            <a:ext cx="3960440" cy="928459"/>
          </a:xfrm>
          <a:prstGeom prst="rect">
            <a:avLst/>
          </a:prstGeom>
          <a:solidFill>
            <a:schemeClr val="accent1"/>
          </a:solidFill>
          <a:ln>
            <a:solidFill>
              <a:srgbClr val="FF0000"/>
            </a:solidFill>
          </a:ln>
        </p:spPr>
        <p:txBody>
          <a:bodyPr wrap="square">
            <a:spAutoFit/>
          </a:bodyPr>
          <a:lstStyle/>
          <a:p>
            <a:pPr algn="l">
              <a:lnSpc>
                <a:spcPct val="90000"/>
              </a:lnSpc>
            </a:pPr>
            <a:r>
              <a:rPr lang="en-US" altLang="zh-CN" dirty="0"/>
              <a:t>0.  </a:t>
            </a:r>
            <a:r>
              <a:rPr lang="zh-CN" altLang="en-US" dirty="0"/>
              <a:t>课程简介</a:t>
            </a:r>
            <a:endParaRPr lang="en-US" altLang="zh-CN" dirty="0"/>
          </a:p>
          <a:p>
            <a:pPr marL="457200" indent="-457200" algn="l">
              <a:lnSpc>
                <a:spcPct val="90000"/>
              </a:lnSpc>
              <a:buAutoNum type="arabicPeriod"/>
            </a:pPr>
            <a:r>
              <a:rPr lang="zh-CN" altLang="en-US" dirty="0"/>
              <a:t>网络安全攻防技术概述</a:t>
            </a:r>
          </a:p>
          <a:p>
            <a:pPr algn="l">
              <a:lnSpc>
                <a:spcPct val="90000"/>
              </a:lnSpc>
            </a:pPr>
            <a:r>
              <a:rPr lang="en-US" altLang="zh-CN" dirty="0"/>
              <a:t>2.  </a:t>
            </a:r>
            <a:r>
              <a:rPr lang="zh-CN" altLang="en-US" dirty="0"/>
              <a:t>网络安全攻防实验环境</a:t>
            </a:r>
          </a:p>
        </p:txBody>
      </p:sp>
      <p:sp>
        <p:nvSpPr>
          <p:cNvPr id="14" name="矩形 11"/>
          <p:cNvSpPr/>
          <p:nvPr/>
        </p:nvSpPr>
        <p:spPr>
          <a:xfrm>
            <a:off x="395536" y="5661248"/>
            <a:ext cx="3312368" cy="369332"/>
          </a:xfrm>
          <a:prstGeom prst="rect">
            <a:avLst/>
          </a:prstGeom>
          <a:solidFill>
            <a:schemeClr val="accent1"/>
          </a:solidFill>
          <a:ln>
            <a:solidFill>
              <a:srgbClr val="FF0000"/>
            </a:solidFill>
          </a:ln>
        </p:spPr>
        <p:txBody>
          <a:bodyPr wrap="square">
            <a:spAutoFit/>
          </a:bodyPr>
          <a:lstStyle/>
          <a:p>
            <a:pPr algn="l">
              <a:lnSpc>
                <a:spcPct val="90000"/>
              </a:lnSpc>
            </a:pPr>
            <a:r>
              <a:rPr lang="en-US" altLang="zh-CN" dirty="0"/>
              <a:t>13. </a:t>
            </a:r>
            <a:r>
              <a:rPr lang="zh-CN" altLang="en-US" dirty="0"/>
              <a:t>团队项目实践报告展示</a:t>
            </a:r>
            <a:endParaRPr lang="en-US" altLang="zh-CN" dirty="0"/>
          </a:p>
        </p:txBody>
      </p:sp>
    </p:spTree>
    <p:extLst>
      <p:ext uri="{BB962C8B-B14F-4D97-AF65-F5344CB8AC3E}">
        <p14:creationId xmlns:p14="http://schemas.microsoft.com/office/powerpoint/2010/main" val="3998820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2" grpId="0" animBg="1"/>
      <p:bldP spid="13" grpId="0" animBg="1"/>
      <p:bldP spid="15" grpId="0" animBg="1"/>
      <p:bldP spid="14" grpId="0" animBg="1"/>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691680" y="188640"/>
            <a:ext cx="8001000" cy="747936"/>
          </a:xfrm>
        </p:spPr>
        <p:txBody>
          <a:bodyPr/>
          <a:lstStyle/>
          <a:p>
            <a:r>
              <a:rPr lang="zh-CN" altLang="en-US" dirty="0"/>
              <a:t>国内</a:t>
            </a:r>
            <a:r>
              <a:rPr lang="en-US" dirty="0" err="1"/>
              <a:t>网站备案机制</a:t>
            </a:r>
            <a:endParaRPr lang="en-US" dirty="0"/>
          </a:p>
        </p:txBody>
      </p:sp>
      <p:sp>
        <p:nvSpPr>
          <p:cNvPr id="4" name="Slide Number Placeholder 3"/>
          <p:cNvSpPr>
            <a:spLocks noGrp="1"/>
          </p:cNvSpPr>
          <p:nvPr>
            <p:ph type="sldNum" sz="quarter" idx="12"/>
          </p:nvPr>
        </p:nvSpPr>
        <p:spPr/>
        <p:txBody>
          <a:bodyPr/>
          <a:lstStyle/>
          <a:p>
            <a:pPr>
              <a:defRPr/>
            </a:pPr>
            <a:fld id="{47D22251-280C-465C-99E6-6A8AAA327959}" type="slidenum">
              <a:rPr lang="en-US" altLang="zh-CN" smtClean="0"/>
              <a:pPr>
                <a:defRPr/>
              </a:pPr>
              <a:t>20</a:t>
            </a:fld>
            <a:endParaRPr lang="en-US" altLang="zh-CN"/>
          </a:p>
        </p:txBody>
      </p:sp>
      <p:pic>
        <p:nvPicPr>
          <p:cNvPr id="7" name="Content Placeholder 6" descr="屏幕快照 2012-03-11 下午04.12.31.png"/>
          <p:cNvPicPr>
            <a:picLocks noGrp="1" noChangeAspect="1"/>
          </p:cNvPicPr>
          <p:nvPr>
            <p:ph idx="1"/>
          </p:nvPr>
        </p:nvPicPr>
        <p:blipFill>
          <a:blip r:embed="rId2">
            <a:extLst>
              <a:ext uri="{28A0092B-C50C-407E-A947-70E740481C1C}">
                <a14:useLocalDpi xmlns:a14="http://schemas.microsoft.com/office/drawing/2010/main" val="0"/>
              </a:ext>
            </a:extLst>
          </a:blip>
          <a:srcRect t="-11297" b="-11297"/>
          <a:stretch>
            <a:fillRect/>
          </a:stretch>
        </p:blipFill>
        <p:spPr>
          <a:xfrm>
            <a:off x="168114" y="1556792"/>
            <a:ext cx="8948894" cy="4772744"/>
          </a:xfrm>
        </p:spPr>
      </p:pic>
    </p:spTree>
    <p:extLst>
      <p:ext uri="{BB962C8B-B14F-4D97-AF65-F5344CB8AC3E}">
        <p14:creationId xmlns:p14="http://schemas.microsoft.com/office/powerpoint/2010/main" val="4732568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a:xfrm>
            <a:off x="1619672" y="188640"/>
            <a:ext cx="8001000" cy="819944"/>
          </a:xfrm>
        </p:spPr>
        <p:txBody>
          <a:bodyPr/>
          <a:lstStyle/>
          <a:p>
            <a:r>
              <a:rPr lang="en-US" altLang="zh-CN" sz="4000" dirty="0"/>
              <a:t>DNS</a:t>
            </a:r>
            <a:r>
              <a:rPr lang="zh-CN" altLang="zh-CN" sz="4000" dirty="0"/>
              <a:t>服务：从</a:t>
            </a:r>
            <a:r>
              <a:rPr lang="en-US" altLang="zh-CN" sz="4000" dirty="0"/>
              <a:t>DNS</a:t>
            </a:r>
            <a:r>
              <a:rPr lang="zh-CN" altLang="zh-CN" sz="4000" dirty="0"/>
              <a:t>到</a:t>
            </a:r>
            <a:r>
              <a:rPr lang="en-US" altLang="zh-CN" sz="4000" dirty="0"/>
              <a:t>IP</a:t>
            </a:r>
            <a:r>
              <a:rPr lang="zh-CN" altLang="zh-CN" sz="4000" dirty="0"/>
              <a:t>的映射</a:t>
            </a:r>
            <a:endParaRPr lang="zh-CN" altLang="en-US" sz="4000" dirty="0"/>
          </a:p>
        </p:txBody>
      </p:sp>
      <p:sp>
        <p:nvSpPr>
          <p:cNvPr id="3" name="内容占位符 2"/>
          <p:cNvSpPr>
            <a:spLocks noGrp="1"/>
          </p:cNvSpPr>
          <p:nvPr>
            <p:ph idx="1"/>
          </p:nvPr>
        </p:nvSpPr>
        <p:spPr/>
        <p:txBody>
          <a:bodyPr/>
          <a:lstStyle/>
          <a:p>
            <a:r>
              <a:rPr lang="en-US" altLang="zh-CN" dirty="0"/>
              <a:t>DNS</a:t>
            </a:r>
            <a:r>
              <a:rPr lang="zh-CN" altLang="en-US" dirty="0"/>
              <a:t>服务器和查询机制</a:t>
            </a:r>
            <a:endParaRPr lang="en-US" altLang="zh-CN" dirty="0"/>
          </a:p>
          <a:p>
            <a:pPr lvl="1"/>
            <a:r>
              <a:rPr lang="zh-CN" altLang="zh-CN" dirty="0"/>
              <a:t>权威</a:t>
            </a:r>
            <a:r>
              <a:rPr lang="en-US" altLang="zh-CN" dirty="0"/>
              <a:t>DNS</a:t>
            </a:r>
            <a:r>
              <a:rPr lang="zh-CN" altLang="zh-CN" dirty="0"/>
              <a:t>服务器</a:t>
            </a:r>
            <a:r>
              <a:rPr lang="zh-CN" altLang="en-US" dirty="0"/>
              <a:t>：</a:t>
            </a:r>
            <a:r>
              <a:rPr lang="zh-CN" altLang="zh-CN" dirty="0"/>
              <a:t>提供原始</a:t>
            </a:r>
            <a:r>
              <a:rPr lang="en-US" altLang="zh-CN" dirty="0"/>
              <a:t>DNS</a:t>
            </a:r>
            <a:r>
              <a:rPr lang="zh-CN" altLang="zh-CN" dirty="0"/>
              <a:t>映射信息</a:t>
            </a:r>
            <a:endParaRPr lang="en-US" altLang="zh-CN" dirty="0"/>
          </a:p>
          <a:p>
            <a:pPr lvl="2"/>
            <a:r>
              <a:rPr lang="zh-CN" altLang="zh-CN" dirty="0"/>
              <a:t>主</a:t>
            </a:r>
            <a:r>
              <a:rPr lang="en-US" altLang="zh-CN" dirty="0"/>
              <a:t>(primary)DNS</a:t>
            </a:r>
            <a:r>
              <a:rPr lang="zh-CN" altLang="zh-CN" dirty="0"/>
              <a:t>服务器</a:t>
            </a:r>
            <a:endParaRPr lang="en-US" altLang="zh-CN" dirty="0"/>
          </a:p>
          <a:p>
            <a:pPr lvl="2"/>
            <a:r>
              <a:rPr lang="zh-CN" altLang="zh-CN" dirty="0"/>
              <a:t>辅助</a:t>
            </a:r>
            <a:r>
              <a:rPr lang="en-US" altLang="zh-CN" dirty="0"/>
              <a:t>(secondary)DNS</a:t>
            </a:r>
            <a:r>
              <a:rPr lang="zh-CN" altLang="zh-CN" dirty="0"/>
              <a:t>服务器</a:t>
            </a:r>
            <a:endParaRPr lang="en-US" altLang="zh-CN" dirty="0"/>
          </a:p>
          <a:p>
            <a:pPr lvl="1"/>
            <a:r>
              <a:rPr lang="zh-CN" altLang="zh-CN" dirty="0"/>
              <a:t>递归缓存</a:t>
            </a:r>
            <a:r>
              <a:rPr lang="en-US" altLang="zh-CN" dirty="0"/>
              <a:t>DNS</a:t>
            </a:r>
            <a:r>
              <a:rPr lang="zh-CN" altLang="zh-CN" dirty="0"/>
              <a:t>服务器</a:t>
            </a:r>
            <a:r>
              <a:rPr lang="zh-CN" altLang="en-US" dirty="0"/>
              <a:t>：</a:t>
            </a:r>
            <a:r>
              <a:rPr lang="en-US" altLang="zh-CN" dirty="0"/>
              <a:t>ISP</a:t>
            </a:r>
            <a:r>
              <a:rPr lang="zh-CN" altLang="zh-CN" dirty="0"/>
              <a:t>提供接入用户使用</a:t>
            </a:r>
            <a:endParaRPr lang="en-US" altLang="zh-CN" dirty="0"/>
          </a:p>
          <a:p>
            <a:pPr lvl="2"/>
            <a:r>
              <a:rPr lang="zh-CN" altLang="zh-CN" dirty="0"/>
              <a:t>分布式缓存与递归查询的机制</a:t>
            </a:r>
            <a:endParaRPr lang="en-US" altLang="zh-CN" dirty="0"/>
          </a:p>
          <a:p>
            <a:r>
              <a:rPr lang="en-US" altLang="zh-CN" dirty="0"/>
              <a:t>DNS</a:t>
            </a:r>
            <a:r>
              <a:rPr lang="zh-CN" altLang="en-US" dirty="0"/>
              <a:t>查询工具</a:t>
            </a:r>
            <a:endParaRPr lang="en-US" altLang="zh-CN" dirty="0"/>
          </a:p>
          <a:p>
            <a:pPr lvl="1"/>
            <a:r>
              <a:rPr lang="en-US" altLang="zh-CN" dirty="0" err="1"/>
              <a:t>nslookup</a:t>
            </a:r>
            <a:r>
              <a:rPr lang="en-US" altLang="zh-CN" dirty="0"/>
              <a:t>/dig</a:t>
            </a:r>
          </a:p>
          <a:p>
            <a:pPr lvl="1"/>
            <a:endParaRPr lang="zh-CN" altLang="en-US" dirty="0"/>
          </a:p>
        </p:txBody>
      </p:sp>
      <p:sp>
        <p:nvSpPr>
          <p:cNvPr id="6" name="灯片编号占位符 5"/>
          <p:cNvSpPr>
            <a:spLocks noGrp="1"/>
          </p:cNvSpPr>
          <p:nvPr>
            <p:ph type="sldNum" sz="quarter" idx="12"/>
          </p:nvPr>
        </p:nvSpPr>
        <p:spPr/>
        <p:txBody>
          <a:bodyPr/>
          <a:lstStyle/>
          <a:p>
            <a:pPr>
              <a:defRPr/>
            </a:pPr>
            <a:fld id="{85027CBF-C054-465D-9A8D-403404A849B7}" type="slidenum">
              <a:rPr lang="en-US" altLang="zh-CN" smtClean="0"/>
              <a:pPr>
                <a:defRPr/>
              </a:pPr>
              <a:t>21</a:t>
            </a:fld>
            <a:endParaRPr lang="en-US" altLang="zh-CN"/>
          </a:p>
        </p:txBody>
      </p:sp>
    </p:spTree>
    <p:extLst>
      <p:ext uri="{BB962C8B-B14F-4D97-AF65-F5344CB8AC3E}">
        <p14:creationId xmlns:p14="http://schemas.microsoft.com/office/powerpoint/2010/main" val="32624073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a:xfrm>
            <a:off x="1619672" y="188640"/>
            <a:ext cx="8001000" cy="819944"/>
          </a:xfrm>
        </p:spPr>
        <p:txBody>
          <a:bodyPr/>
          <a:lstStyle/>
          <a:p>
            <a:r>
              <a:rPr lang="en-US" altLang="zh-CN" dirty="0" err="1"/>
              <a:t>nslookup</a:t>
            </a:r>
            <a:r>
              <a:rPr lang="zh-CN" altLang="en-US" dirty="0"/>
              <a:t>和</a:t>
            </a:r>
            <a:r>
              <a:rPr lang="en-US" altLang="zh-CN" dirty="0"/>
              <a:t>dig</a:t>
            </a:r>
            <a:endParaRPr lang="zh-CN" altLang="en-US" dirty="0"/>
          </a:p>
        </p:txBody>
      </p:sp>
      <p:graphicFrame>
        <p:nvGraphicFramePr>
          <p:cNvPr id="8" name="内容占位符 7"/>
          <p:cNvGraphicFramePr>
            <a:graphicFrameLocks noGrp="1"/>
          </p:cNvGraphicFramePr>
          <p:nvPr>
            <p:ph idx="1"/>
          </p:nvPr>
        </p:nvGraphicFramePr>
        <p:xfrm>
          <a:off x="683568" y="1772816"/>
          <a:ext cx="7560840" cy="4328160"/>
        </p:xfrm>
        <a:graphic>
          <a:graphicData uri="http://schemas.openxmlformats.org/drawingml/2006/table">
            <a:tbl>
              <a:tblPr/>
              <a:tblGrid>
                <a:gridCol w="2989025">
                  <a:extLst>
                    <a:ext uri="{9D8B030D-6E8A-4147-A177-3AD203B41FA5}">
                      <a16:colId xmlns:a16="http://schemas.microsoft.com/office/drawing/2014/main" val="20000"/>
                    </a:ext>
                  </a:extLst>
                </a:gridCol>
                <a:gridCol w="4571815">
                  <a:extLst>
                    <a:ext uri="{9D8B030D-6E8A-4147-A177-3AD203B41FA5}">
                      <a16:colId xmlns:a16="http://schemas.microsoft.com/office/drawing/2014/main" val="20001"/>
                    </a:ext>
                  </a:extLst>
                </a:gridCol>
              </a:tblGrid>
              <a:tr h="110872">
                <a:tc>
                  <a:txBody>
                    <a:bodyPr/>
                    <a:lstStyle/>
                    <a:p>
                      <a:pPr algn="just">
                        <a:spcAft>
                          <a:spcPts val="0"/>
                        </a:spcAft>
                      </a:pPr>
                      <a:r>
                        <a:rPr lang="zh-CN" sz="1200" kern="100">
                          <a:latin typeface="Times New Roman"/>
                          <a:ea typeface="宋体"/>
                        </a:rPr>
                        <a:t>使用</a:t>
                      </a:r>
                      <a:r>
                        <a:rPr lang="en-US" sz="1200" kern="100">
                          <a:latin typeface="Times New Roman"/>
                          <a:ea typeface="宋体"/>
                        </a:rPr>
                        <a:t>nslookup</a:t>
                      </a:r>
                      <a:r>
                        <a:rPr lang="zh-CN" sz="1200" kern="100">
                          <a:latin typeface="Times New Roman"/>
                          <a:ea typeface="宋体"/>
                        </a:rPr>
                        <a:t>查询</a:t>
                      </a:r>
                      <a:r>
                        <a:rPr lang="en-US" sz="1200" kern="100">
                          <a:latin typeface="Times New Roman"/>
                          <a:ea typeface="宋体"/>
                        </a:rPr>
                        <a:t>baidu.com</a:t>
                      </a:r>
                      <a:endParaRPr lang="zh-CN" sz="1200" kern="100">
                        <a:latin typeface="Times New Roman"/>
                        <a:ea typeface="宋体"/>
                      </a:endParaRPr>
                    </a:p>
                  </a:txBody>
                  <a:tcPr marL="51898" marR="5189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dirty="0">
                          <a:latin typeface="Times New Roman"/>
                          <a:ea typeface="宋体"/>
                        </a:rPr>
                        <a:t>使用</a:t>
                      </a:r>
                      <a:r>
                        <a:rPr lang="en-US" sz="1400" kern="100" dirty="0">
                          <a:latin typeface="Times New Roman"/>
                          <a:ea typeface="宋体"/>
                        </a:rPr>
                        <a:t>dig</a:t>
                      </a:r>
                      <a:r>
                        <a:rPr lang="zh-CN" sz="1400" kern="100" dirty="0">
                          <a:latin typeface="Times New Roman"/>
                          <a:ea typeface="宋体"/>
                        </a:rPr>
                        <a:t>查询</a:t>
                      </a:r>
                      <a:r>
                        <a:rPr lang="en-US" sz="1400" kern="100" dirty="0">
                          <a:latin typeface="Times New Roman"/>
                          <a:ea typeface="宋体"/>
                        </a:rPr>
                        <a:t>baidu.com</a:t>
                      </a:r>
                      <a:endParaRPr lang="zh-CN" sz="1400" kern="100" dirty="0">
                        <a:latin typeface="Times New Roman"/>
                        <a:ea typeface="宋体"/>
                      </a:endParaRPr>
                    </a:p>
                  </a:txBody>
                  <a:tcPr marL="51898" marR="5189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3433655">
                <a:tc>
                  <a:txBody>
                    <a:bodyPr/>
                    <a:lstStyle/>
                    <a:p>
                      <a:pPr algn="just">
                        <a:spcAft>
                          <a:spcPts val="0"/>
                        </a:spcAft>
                      </a:pPr>
                      <a:r>
                        <a:rPr lang="en-US" sz="1100" kern="100" dirty="0">
                          <a:latin typeface="Times New Roman"/>
                          <a:ea typeface="宋体"/>
                        </a:rPr>
                        <a:t>C:\Documents and Settings\Administrator&gt;</a:t>
                      </a:r>
                      <a:r>
                        <a:rPr lang="en-US" sz="1100" kern="100" dirty="0" err="1">
                          <a:latin typeface="Times New Roman"/>
                          <a:ea typeface="宋体"/>
                        </a:rPr>
                        <a:t>nslookup</a:t>
                      </a:r>
                      <a:endParaRPr lang="zh-CN" sz="1200" kern="100" dirty="0">
                        <a:latin typeface="Times New Roman"/>
                        <a:ea typeface="宋体"/>
                      </a:endParaRPr>
                    </a:p>
                    <a:p>
                      <a:pPr algn="just">
                        <a:spcAft>
                          <a:spcPts val="0"/>
                        </a:spcAft>
                      </a:pPr>
                      <a:r>
                        <a:rPr lang="en-US" sz="1100" kern="100" dirty="0">
                          <a:latin typeface="Times New Roman"/>
                          <a:ea typeface="宋体"/>
                        </a:rPr>
                        <a:t>*** Can't find server name for address 172.3*.**2.11: Non-existent domain</a:t>
                      </a:r>
                      <a:endParaRPr lang="zh-CN" sz="1200" kern="100" dirty="0">
                        <a:latin typeface="Times New Roman"/>
                        <a:ea typeface="宋体"/>
                      </a:endParaRPr>
                    </a:p>
                    <a:p>
                      <a:pPr algn="just">
                        <a:spcAft>
                          <a:spcPts val="0"/>
                        </a:spcAft>
                      </a:pPr>
                      <a:r>
                        <a:rPr lang="en-US" sz="1100" kern="100" dirty="0">
                          <a:latin typeface="Times New Roman"/>
                          <a:ea typeface="宋体"/>
                        </a:rPr>
                        <a:t>*** Can't find server name for address 172.3*.**2.10: Non-existent domain</a:t>
                      </a:r>
                      <a:endParaRPr lang="zh-CN" sz="1200" kern="100" dirty="0">
                        <a:latin typeface="Times New Roman"/>
                        <a:ea typeface="宋体"/>
                      </a:endParaRPr>
                    </a:p>
                    <a:p>
                      <a:pPr algn="just">
                        <a:spcAft>
                          <a:spcPts val="0"/>
                        </a:spcAft>
                      </a:pPr>
                      <a:r>
                        <a:rPr lang="en-US" sz="1100" kern="100" dirty="0">
                          <a:latin typeface="Times New Roman"/>
                          <a:ea typeface="宋体"/>
                        </a:rPr>
                        <a:t>*** Default servers are not available</a:t>
                      </a:r>
                      <a:endParaRPr lang="zh-CN" sz="1200" kern="100" dirty="0">
                        <a:latin typeface="Times New Roman"/>
                        <a:ea typeface="宋体"/>
                      </a:endParaRPr>
                    </a:p>
                    <a:p>
                      <a:pPr algn="just">
                        <a:spcAft>
                          <a:spcPts val="0"/>
                        </a:spcAft>
                      </a:pPr>
                      <a:r>
                        <a:rPr lang="en-US" sz="1100" kern="100" dirty="0">
                          <a:latin typeface="Times New Roman"/>
                          <a:ea typeface="宋体"/>
                        </a:rPr>
                        <a:t>Default Server:  </a:t>
                      </a:r>
                      <a:r>
                        <a:rPr lang="en-US" sz="1100" kern="100" dirty="0" err="1">
                          <a:latin typeface="Times New Roman"/>
                          <a:ea typeface="宋体"/>
                        </a:rPr>
                        <a:t>UnKnown</a:t>
                      </a:r>
                      <a:endParaRPr lang="zh-CN" sz="1200" kern="100" dirty="0">
                        <a:latin typeface="Times New Roman"/>
                        <a:ea typeface="宋体"/>
                      </a:endParaRPr>
                    </a:p>
                    <a:p>
                      <a:pPr algn="just">
                        <a:spcAft>
                          <a:spcPts val="0"/>
                        </a:spcAft>
                      </a:pPr>
                      <a:r>
                        <a:rPr lang="en-US" sz="1100" kern="100" dirty="0">
                          <a:latin typeface="Times New Roman"/>
                          <a:ea typeface="宋体"/>
                        </a:rPr>
                        <a:t>Address:  172.3*.**2.11</a:t>
                      </a:r>
                      <a:endParaRPr lang="zh-CN" sz="1200" kern="100" dirty="0">
                        <a:latin typeface="Times New Roman"/>
                        <a:ea typeface="宋体"/>
                      </a:endParaRPr>
                    </a:p>
                    <a:p>
                      <a:pPr algn="just">
                        <a:spcAft>
                          <a:spcPts val="0"/>
                        </a:spcAft>
                      </a:pPr>
                      <a:r>
                        <a:rPr lang="en-US" sz="1100" kern="100" dirty="0">
                          <a:latin typeface="Times New Roman"/>
                          <a:ea typeface="宋体"/>
                        </a:rPr>
                        <a:t>&gt; www.baidu.com</a:t>
                      </a:r>
                      <a:endParaRPr lang="zh-CN" sz="1200" kern="100" dirty="0">
                        <a:latin typeface="Times New Roman"/>
                        <a:ea typeface="宋体"/>
                      </a:endParaRPr>
                    </a:p>
                    <a:p>
                      <a:pPr algn="just">
                        <a:spcAft>
                          <a:spcPts val="0"/>
                        </a:spcAft>
                      </a:pPr>
                      <a:r>
                        <a:rPr lang="en-US" sz="1100" b="1" kern="100" dirty="0">
                          <a:solidFill>
                            <a:srgbClr val="FF0000"/>
                          </a:solidFill>
                          <a:latin typeface="Times New Roman"/>
                          <a:ea typeface="宋体"/>
                        </a:rPr>
                        <a:t>Non-authoritative answer: </a:t>
                      </a:r>
                      <a:r>
                        <a:rPr lang="zh-CN" altLang="en-US" sz="1100" b="1" kern="100" dirty="0">
                          <a:solidFill>
                            <a:srgbClr val="FF0000"/>
                          </a:solidFill>
                          <a:latin typeface="Times New Roman"/>
                          <a:ea typeface="宋体"/>
                        </a:rPr>
                        <a:t>（非权威解答）</a:t>
                      </a:r>
                      <a:endParaRPr lang="zh-CN" sz="1200" b="1" kern="100" dirty="0">
                        <a:solidFill>
                          <a:srgbClr val="FF0000"/>
                        </a:solidFill>
                        <a:latin typeface="Times New Roman"/>
                        <a:ea typeface="宋体"/>
                      </a:endParaRPr>
                    </a:p>
                    <a:p>
                      <a:pPr algn="just">
                        <a:spcAft>
                          <a:spcPts val="0"/>
                        </a:spcAft>
                      </a:pPr>
                      <a:r>
                        <a:rPr lang="en-US" sz="1100" kern="100" dirty="0">
                          <a:latin typeface="Times New Roman"/>
                          <a:ea typeface="宋体"/>
                        </a:rPr>
                        <a:t>Name:   </a:t>
                      </a:r>
                      <a:r>
                        <a:rPr lang="en-US" sz="1100" b="1" kern="100" dirty="0">
                          <a:solidFill>
                            <a:srgbClr val="FF0000"/>
                          </a:solidFill>
                          <a:latin typeface="Times New Roman"/>
                          <a:ea typeface="宋体"/>
                        </a:rPr>
                        <a:t> www.a.shifen.com</a:t>
                      </a:r>
                      <a:endParaRPr lang="zh-CN" sz="1200" b="1" kern="100" dirty="0">
                        <a:solidFill>
                          <a:srgbClr val="FF0000"/>
                        </a:solidFill>
                        <a:latin typeface="Times New Roman"/>
                        <a:ea typeface="宋体"/>
                      </a:endParaRPr>
                    </a:p>
                    <a:p>
                      <a:pPr algn="just">
                        <a:spcAft>
                          <a:spcPts val="0"/>
                        </a:spcAft>
                      </a:pPr>
                      <a:r>
                        <a:rPr lang="en-US" sz="1100" kern="100" dirty="0">
                          <a:latin typeface="Times New Roman"/>
                          <a:ea typeface="宋体"/>
                        </a:rPr>
                        <a:t>Addresses:  119.75.213.50, 119.75.213.51</a:t>
                      </a:r>
                      <a:endParaRPr lang="zh-CN" sz="1200" kern="100" dirty="0">
                        <a:latin typeface="Times New Roman"/>
                        <a:ea typeface="宋体"/>
                      </a:endParaRPr>
                    </a:p>
                    <a:p>
                      <a:pPr algn="just">
                        <a:spcAft>
                          <a:spcPts val="0"/>
                        </a:spcAft>
                      </a:pPr>
                      <a:r>
                        <a:rPr lang="en-US" sz="1100" kern="100" dirty="0">
                          <a:latin typeface="Times New Roman"/>
                          <a:ea typeface="宋体"/>
                        </a:rPr>
                        <a:t>Aliases:  www.baidu.com</a:t>
                      </a:r>
                      <a:endParaRPr lang="zh-CN" sz="1200" kern="100" dirty="0">
                        <a:latin typeface="Times New Roman"/>
                        <a:ea typeface="宋体"/>
                      </a:endParaRPr>
                    </a:p>
                  </a:txBody>
                  <a:tcPr marL="51898" marR="5189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000" kern="0" dirty="0" err="1">
                          <a:latin typeface="Times New Roman"/>
                          <a:ea typeface="幼圆"/>
                        </a:rPr>
                        <a:t>administrator@administrator</a:t>
                      </a:r>
                      <a:r>
                        <a:rPr lang="en-US" sz="1000" kern="0" dirty="0">
                          <a:latin typeface="Times New Roman"/>
                          <a:ea typeface="幼圆"/>
                        </a:rPr>
                        <a:t>-desktop:~$ </a:t>
                      </a:r>
                      <a:r>
                        <a:rPr lang="en-US" sz="1000" b="1" kern="0" dirty="0">
                          <a:solidFill>
                            <a:srgbClr val="FF0000"/>
                          </a:solidFill>
                          <a:latin typeface="Times New Roman"/>
                          <a:ea typeface="幼圆"/>
                        </a:rPr>
                        <a:t>dig @</a:t>
                      </a:r>
                      <a:r>
                        <a:rPr lang="en-US" sz="1000" b="1" kern="0" dirty="0" err="1">
                          <a:solidFill>
                            <a:srgbClr val="FF0000"/>
                          </a:solidFill>
                          <a:latin typeface="Times New Roman"/>
                          <a:ea typeface="幼圆"/>
                        </a:rPr>
                        <a:t>dns.baidu.com</a:t>
                      </a:r>
                      <a:r>
                        <a:rPr lang="en-US" sz="1000" b="1" kern="0" dirty="0">
                          <a:solidFill>
                            <a:srgbClr val="FF0000"/>
                          </a:solidFill>
                          <a:latin typeface="Times New Roman"/>
                          <a:ea typeface="幼圆"/>
                        </a:rPr>
                        <a:t> baidu.com</a:t>
                      </a:r>
                      <a:endParaRPr lang="zh-CN" sz="1050" b="1" kern="100" dirty="0">
                        <a:solidFill>
                          <a:srgbClr val="FF0000"/>
                        </a:solidFill>
                        <a:latin typeface="Times New Roman"/>
                        <a:ea typeface="宋体"/>
                      </a:endParaRPr>
                    </a:p>
                    <a:p>
                      <a:pPr algn="l">
                        <a:spcAft>
                          <a:spcPts val="0"/>
                        </a:spcAft>
                      </a:pPr>
                      <a:r>
                        <a:rPr lang="en-US" sz="1000" kern="0" dirty="0">
                          <a:latin typeface="Times New Roman"/>
                          <a:ea typeface="幼圆"/>
                        </a:rPr>
                        <a:t>; &lt;&lt;&gt;&gt; </a:t>
                      </a:r>
                      <a:r>
                        <a:rPr lang="en-US" sz="1000" kern="0" dirty="0" err="1">
                          <a:latin typeface="Times New Roman"/>
                          <a:ea typeface="幼圆"/>
                        </a:rPr>
                        <a:t>DiG</a:t>
                      </a:r>
                      <a:r>
                        <a:rPr lang="en-US" sz="1000" kern="0" dirty="0">
                          <a:latin typeface="Times New Roman"/>
                          <a:ea typeface="幼圆"/>
                        </a:rPr>
                        <a:t> 9.7.0-P1 &lt;&lt;&gt;&gt; @</a:t>
                      </a:r>
                      <a:r>
                        <a:rPr lang="en-US" sz="1000" kern="0" dirty="0" err="1">
                          <a:latin typeface="Times New Roman"/>
                          <a:ea typeface="幼圆"/>
                        </a:rPr>
                        <a:t>dns.baidu.com</a:t>
                      </a:r>
                      <a:r>
                        <a:rPr lang="en-US" sz="1000" kern="0" dirty="0">
                          <a:latin typeface="Times New Roman"/>
                          <a:ea typeface="幼圆"/>
                        </a:rPr>
                        <a:t> baidu.com ; </a:t>
                      </a:r>
                      <a:endParaRPr lang="zh-CN" sz="1050" kern="100" dirty="0">
                        <a:latin typeface="Times New Roman"/>
                        <a:ea typeface="宋体"/>
                      </a:endParaRPr>
                    </a:p>
                    <a:p>
                      <a:pPr algn="l">
                        <a:spcAft>
                          <a:spcPts val="0"/>
                        </a:spcAft>
                      </a:pPr>
                      <a:r>
                        <a:rPr lang="en-US" sz="1000" kern="0" dirty="0">
                          <a:latin typeface="Times New Roman"/>
                          <a:ea typeface="幼圆"/>
                        </a:rPr>
                        <a:t>;; global options: +</a:t>
                      </a:r>
                      <a:r>
                        <a:rPr lang="en-US" sz="1000" kern="0" dirty="0" err="1">
                          <a:latin typeface="Times New Roman"/>
                          <a:ea typeface="幼圆"/>
                        </a:rPr>
                        <a:t>cmd</a:t>
                      </a:r>
                      <a:endParaRPr lang="zh-CN" sz="1050" kern="100" dirty="0">
                        <a:latin typeface="Times New Roman"/>
                        <a:ea typeface="宋体"/>
                      </a:endParaRPr>
                    </a:p>
                    <a:p>
                      <a:pPr algn="l">
                        <a:spcAft>
                          <a:spcPts val="0"/>
                        </a:spcAft>
                      </a:pPr>
                      <a:r>
                        <a:rPr lang="en-US" sz="1000" kern="0" dirty="0">
                          <a:latin typeface="Times New Roman"/>
                          <a:ea typeface="幼圆"/>
                        </a:rPr>
                        <a:t>;; Got answer:</a:t>
                      </a:r>
                      <a:endParaRPr lang="zh-CN" sz="1050" kern="100" dirty="0">
                        <a:latin typeface="Times New Roman"/>
                        <a:ea typeface="宋体"/>
                      </a:endParaRPr>
                    </a:p>
                    <a:p>
                      <a:pPr algn="l">
                        <a:spcAft>
                          <a:spcPts val="0"/>
                        </a:spcAft>
                      </a:pPr>
                      <a:r>
                        <a:rPr lang="en-US" sz="1000" kern="0" dirty="0">
                          <a:latin typeface="Times New Roman"/>
                          <a:ea typeface="幼圆"/>
                        </a:rPr>
                        <a:t>;; -&gt;&gt;HEADER&lt;&lt;- </a:t>
                      </a:r>
                      <a:r>
                        <a:rPr lang="en-US" sz="1000" kern="0" dirty="0" err="1">
                          <a:latin typeface="Times New Roman"/>
                          <a:ea typeface="幼圆"/>
                        </a:rPr>
                        <a:t>opcode</a:t>
                      </a:r>
                      <a:r>
                        <a:rPr lang="en-US" sz="1000" kern="0" dirty="0">
                          <a:latin typeface="Times New Roman"/>
                          <a:ea typeface="幼圆"/>
                        </a:rPr>
                        <a:t>: QUERY, status: NOERROR, id: 64527</a:t>
                      </a:r>
                      <a:endParaRPr lang="zh-CN" sz="1050" kern="100" dirty="0">
                        <a:latin typeface="Times New Roman"/>
                        <a:ea typeface="宋体"/>
                      </a:endParaRPr>
                    </a:p>
                    <a:p>
                      <a:pPr algn="l">
                        <a:spcAft>
                          <a:spcPts val="0"/>
                        </a:spcAft>
                      </a:pPr>
                      <a:r>
                        <a:rPr lang="en-US" sz="1000" kern="0" dirty="0">
                          <a:latin typeface="Times New Roman"/>
                          <a:ea typeface="幼圆"/>
                        </a:rPr>
                        <a:t>…</a:t>
                      </a:r>
                    </a:p>
                    <a:p>
                      <a:pPr algn="l">
                        <a:spcAft>
                          <a:spcPts val="0"/>
                        </a:spcAft>
                      </a:pPr>
                      <a:r>
                        <a:rPr lang="en-US" sz="1000" kern="0" dirty="0">
                          <a:latin typeface="Times New Roman"/>
                          <a:ea typeface="幼圆"/>
                        </a:rPr>
                        <a:t>;; QUESTION SECTION:</a:t>
                      </a:r>
                      <a:endParaRPr lang="zh-CN" sz="1050" kern="100" dirty="0">
                        <a:latin typeface="Times New Roman"/>
                        <a:ea typeface="宋体"/>
                      </a:endParaRPr>
                    </a:p>
                    <a:p>
                      <a:pPr algn="l">
                        <a:spcAft>
                          <a:spcPts val="0"/>
                        </a:spcAft>
                      </a:pPr>
                      <a:r>
                        <a:rPr lang="en-US" sz="1000" kern="0" dirty="0">
                          <a:latin typeface="Times New Roman"/>
                          <a:ea typeface="幼圆"/>
                        </a:rPr>
                        <a:t>;baidu.com.			IN	A</a:t>
                      </a:r>
                      <a:endParaRPr lang="zh-CN" sz="1050" kern="100" dirty="0">
                        <a:latin typeface="Times New Roman"/>
                        <a:ea typeface="宋体"/>
                      </a:endParaRPr>
                    </a:p>
                    <a:p>
                      <a:pPr algn="l">
                        <a:spcAft>
                          <a:spcPts val="0"/>
                        </a:spcAft>
                      </a:pPr>
                      <a:r>
                        <a:rPr lang="en-US" sz="1000" kern="0" dirty="0">
                          <a:latin typeface="Times New Roman"/>
                          <a:ea typeface="幼圆"/>
                        </a:rPr>
                        <a:t>;; </a:t>
                      </a:r>
                      <a:r>
                        <a:rPr lang="en-US" sz="1000" b="1" kern="0" dirty="0">
                          <a:solidFill>
                            <a:srgbClr val="FF0000"/>
                          </a:solidFill>
                          <a:latin typeface="Times New Roman"/>
                          <a:ea typeface="幼圆"/>
                        </a:rPr>
                        <a:t>ANSWER SECTION(</a:t>
                      </a:r>
                      <a:r>
                        <a:rPr lang="zh-CN" altLang="en-US" sz="1000" b="1" kern="0" dirty="0">
                          <a:solidFill>
                            <a:srgbClr val="FF0000"/>
                          </a:solidFill>
                          <a:latin typeface="Times New Roman"/>
                          <a:ea typeface="幼圆"/>
                        </a:rPr>
                        <a:t>权威解答</a:t>
                      </a:r>
                      <a:r>
                        <a:rPr lang="en-US" sz="1000" b="1" kern="0" dirty="0">
                          <a:solidFill>
                            <a:srgbClr val="FF0000"/>
                          </a:solidFill>
                          <a:latin typeface="Times New Roman"/>
                          <a:ea typeface="幼圆"/>
                        </a:rPr>
                        <a:t>):</a:t>
                      </a:r>
                      <a:endParaRPr lang="zh-CN" sz="1050" b="1" kern="100" dirty="0">
                        <a:solidFill>
                          <a:srgbClr val="FF0000"/>
                        </a:solidFill>
                        <a:latin typeface="Times New Roman"/>
                        <a:ea typeface="宋体"/>
                      </a:endParaRPr>
                    </a:p>
                    <a:p>
                      <a:pPr algn="l">
                        <a:spcAft>
                          <a:spcPts val="0"/>
                        </a:spcAft>
                      </a:pPr>
                      <a:r>
                        <a:rPr lang="en-US" sz="1000" b="1" kern="0" dirty="0">
                          <a:solidFill>
                            <a:srgbClr val="FF0000"/>
                          </a:solidFill>
                          <a:latin typeface="Times New Roman"/>
                          <a:ea typeface="幼圆"/>
                        </a:rPr>
                        <a:t>baidu.com.		600	IN	A	61.135.163.94</a:t>
                      </a:r>
                      <a:endParaRPr lang="zh-CN" sz="1050" b="1" kern="100" dirty="0">
                        <a:solidFill>
                          <a:srgbClr val="FF0000"/>
                        </a:solidFill>
                        <a:latin typeface="Times New Roman"/>
                        <a:ea typeface="宋体"/>
                      </a:endParaRPr>
                    </a:p>
                    <a:p>
                      <a:pPr algn="l">
                        <a:spcAft>
                          <a:spcPts val="0"/>
                        </a:spcAft>
                      </a:pPr>
                      <a:r>
                        <a:rPr lang="en-US" sz="1000" b="1" kern="0" dirty="0">
                          <a:solidFill>
                            <a:srgbClr val="FF0000"/>
                          </a:solidFill>
                          <a:latin typeface="Times New Roman"/>
                          <a:ea typeface="幼圆"/>
                        </a:rPr>
                        <a:t>baidu.com.		600	IN	A	220.181.6.81</a:t>
                      </a:r>
                      <a:endParaRPr lang="zh-CN" sz="1050" b="1" kern="100" dirty="0">
                        <a:solidFill>
                          <a:srgbClr val="FF0000"/>
                        </a:solidFill>
                        <a:latin typeface="Times New Roman"/>
                        <a:ea typeface="宋体"/>
                      </a:endParaRPr>
                    </a:p>
                    <a:p>
                      <a:pPr algn="l">
                        <a:spcAft>
                          <a:spcPts val="0"/>
                        </a:spcAft>
                      </a:pPr>
                      <a:r>
                        <a:rPr lang="en-US" sz="1000" b="1" kern="0" dirty="0">
                          <a:solidFill>
                            <a:srgbClr val="FF0000"/>
                          </a:solidFill>
                          <a:latin typeface="Times New Roman"/>
                          <a:ea typeface="幼圆"/>
                        </a:rPr>
                        <a:t>baidu.com.		600	IN	A	220.181.6.184</a:t>
                      </a:r>
                      <a:endParaRPr lang="zh-CN" sz="1050" b="1" kern="100" dirty="0">
                        <a:solidFill>
                          <a:srgbClr val="FF0000"/>
                        </a:solidFill>
                        <a:latin typeface="Times New Roman"/>
                        <a:ea typeface="宋体"/>
                      </a:endParaRPr>
                    </a:p>
                    <a:p>
                      <a:pPr algn="l">
                        <a:spcAft>
                          <a:spcPts val="0"/>
                        </a:spcAft>
                      </a:pPr>
                      <a:r>
                        <a:rPr lang="en-US" sz="1000" kern="0" dirty="0">
                          <a:latin typeface="Times New Roman"/>
                          <a:ea typeface="幼圆"/>
                        </a:rPr>
                        <a:t>;; AUTHORITY SECTION:</a:t>
                      </a:r>
                      <a:endParaRPr lang="zh-CN" sz="1050" kern="100" dirty="0">
                        <a:latin typeface="Times New Roman"/>
                        <a:ea typeface="宋体"/>
                      </a:endParaRPr>
                    </a:p>
                    <a:p>
                      <a:pPr algn="l">
                        <a:spcAft>
                          <a:spcPts val="0"/>
                        </a:spcAft>
                      </a:pPr>
                      <a:r>
                        <a:rPr lang="en-US" sz="1000" kern="0" dirty="0">
                          <a:latin typeface="Times New Roman"/>
                          <a:ea typeface="幼圆"/>
                        </a:rPr>
                        <a:t>baidu.com.		86411	IN	NS	ns3.baidu.com.</a:t>
                      </a:r>
                      <a:endParaRPr lang="zh-CN" sz="1050" kern="100" dirty="0">
                        <a:latin typeface="Times New Roman"/>
                        <a:ea typeface="宋体"/>
                      </a:endParaRPr>
                    </a:p>
                    <a:p>
                      <a:pPr algn="l">
                        <a:spcAft>
                          <a:spcPts val="0"/>
                        </a:spcAft>
                      </a:pPr>
                      <a:r>
                        <a:rPr lang="en-US" sz="1000" kern="0" dirty="0">
                          <a:latin typeface="Times New Roman"/>
                          <a:ea typeface="幼圆"/>
                        </a:rPr>
                        <a:t>……</a:t>
                      </a:r>
                      <a:endParaRPr lang="zh-CN" sz="1050" kern="100" dirty="0">
                        <a:latin typeface="Times New Roman"/>
                        <a:ea typeface="宋体"/>
                      </a:endParaRPr>
                    </a:p>
                    <a:p>
                      <a:pPr algn="l">
                        <a:spcAft>
                          <a:spcPts val="0"/>
                        </a:spcAft>
                      </a:pPr>
                      <a:r>
                        <a:rPr lang="en-US" sz="1000" kern="0" dirty="0">
                          <a:latin typeface="Times New Roman"/>
                          <a:ea typeface="幼圆"/>
                        </a:rPr>
                        <a:t>;; ADDITIONAL SECTION:</a:t>
                      </a:r>
                      <a:endParaRPr lang="zh-CN" sz="1050" kern="100" dirty="0">
                        <a:latin typeface="Times New Roman"/>
                        <a:ea typeface="宋体"/>
                      </a:endParaRPr>
                    </a:p>
                    <a:p>
                      <a:pPr algn="l">
                        <a:spcAft>
                          <a:spcPts val="0"/>
                        </a:spcAft>
                      </a:pPr>
                      <a:r>
                        <a:rPr lang="en-US" sz="1000" kern="0" dirty="0">
                          <a:latin typeface="Times New Roman"/>
                          <a:ea typeface="幼圆"/>
                        </a:rPr>
                        <a:t>dns.baidu.com.		300	IN	A	202.108.22.220</a:t>
                      </a:r>
                      <a:endParaRPr lang="zh-CN" sz="1050" kern="100" dirty="0">
                        <a:latin typeface="Times New Roman"/>
                        <a:ea typeface="宋体"/>
                      </a:endParaRPr>
                    </a:p>
                    <a:p>
                      <a:pPr algn="l">
                        <a:spcAft>
                          <a:spcPts val="0"/>
                        </a:spcAft>
                      </a:pPr>
                      <a:r>
                        <a:rPr lang="en-US" sz="1000" kern="0" dirty="0">
                          <a:latin typeface="Times New Roman"/>
                          <a:ea typeface="幼圆"/>
                        </a:rPr>
                        <a:t>……</a:t>
                      </a:r>
                    </a:p>
                    <a:p>
                      <a:pPr algn="l">
                        <a:spcAft>
                          <a:spcPts val="0"/>
                        </a:spcAft>
                      </a:pPr>
                      <a:r>
                        <a:rPr lang="en-US" sz="1000" kern="0" dirty="0">
                          <a:latin typeface="Times New Roman"/>
                          <a:ea typeface="幼圆"/>
                        </a:rPr>
                        <a:t>;; Query time: 4 </a:t>
                      </a:r>
                      <a:r>
                        <a:rPr lang="en-US" sz="1000" kern="0" dirty="0" err="1">
                          <a:latin typeface="Times New Roman"/>
                          <a:ea typeface="幼圆"/>
                        </a:rPr>
                        <a:t>msec</a:t>
                      </a:r>
                      <a:endParaRPr lang="zh-CN" sz="1050" kern="100" dirty="0">
                        <a:latin typeface="Times New Roman"/>
                        <a:ea typeface="宋体"/>
                      </a:endParaRPr>
                    </a:p>
                    <a:p>
                      <a:pPr algn="l">
                        <a:spcAft>
                          <a:spcPts val="0"/>
                        </a:spcAft>
                      </a:pPr>
                      <a:r>
                        <a:rPr lang="en-US" sz="1000" kern="0" dirty="0">
                          <a:latin typeface="Times New Roman"/>
                          <a:ea typeface="幼圆"/>
                        </a:rPr>
                        <a:t>;; SERVER: 202.108.22.220#53(202.108.22.220)</a:t>
                      </a:r>
                      <a:endParaRPr lang="zh-CN" sz="1050" kern="100" dirty="0">
                        <a:latin typeface="Times New Roman"/>
                        <a:ea typeface="宋体"/>
                      </a:endParaRPr>
                    </a:p>
                    <a:p>
                      <a:pPr algn="l">
                        <a:spcAft>
                          <a:spcPts val="0"/>
                        </a:spcAft>
                      </a:pPr>
                      <a:r>
                        <a:rPr lang="en-US" sz="1000" kern="0" dirty="0">
                          <a:latin typeface="Times New Roman"/>
                          <a:ea typeface="幼圆"/>
                        </a:rPr>
                        <a:t>;; WHEN: Sun Jul 25 11:17:59 2010</a:t>
                      </a:r>
                      <a:endParaRPr lang="zh-CN" sz="1050" kern="100" dirty="0">
                        <a:latin typeface="Times New Roman"/>
                        <a:ea typeface="宋体"/>
                      </a:endParaRPr>
                    </a:p>
                    <a:p>
                      <a:pPr algn="just">
                        <a:spcAft>
                          <a:spcPts val="0"/>
                        </a:spcAft>
                      </a:pPr>
                      <a:r>
                        <a:rPr lang="en-US" sz="1000" kern="0" dirty="0">
                          <a:latin typeface="Times New Roman"/>
                          <a:ea typeface="幼圆"/>
                        </a:rPr>
                        <a:t>;; MSG SIZE  rcvd: 211</a:t>
                      </a:r>
                      <a:endParaRPr lang="zh-CN" sz="1050" kern="100" dirty="0">
                        <a:latin typeface="Times New Roman"/>
                        <a:ea typeface="宋体"/>
                      </a:endParaRPr>
                    </a:p>
                  </a:txBody>
                  <a:tcPr marL="51898" marR="5189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6" name="灯片编号占位符 5"/>
          <p:cNvSpPr>
            <a:spLocks noGrp="1"/>
          </p:cNvSpPr>
          <p:nvPr>
            <p:ph type="sldNum" sz="quarter" idx="12"/>
          </p:nvPr>
        </p:nvSpPr>
        <p:spPr/>
        <p:txBody>
          <a:bodyPr/>
          <a:lstStyle/>
          <a:p>
            <a:pPr>
              <a:defRPr/>
            </a:pPr>
            <a:fld id="{85027CBF-C054-465D-9A8D-403404A849B7}" type="slidenum">
              <a:rPr lang="en-US" altLang="zh-CN" smtClean="0"/>
              <a:pPr>
                <a:defRPr/>
              </a:pPr>
              <a:t>22</a:t>
            </a:fld>
            <a:endParaRPr lang="en-US" altLang="zh-CN"/>
          </a:p>
        </p:txBody>
      </p:sp>
    </p:spTree>
    <p:extLst>
      <p:ext uri="{BB962C8B-B14F-4D97-AF65-F5344CB8AC3E}">
        <p14:creationId xmlns:p14="http://schemas.microsoft.com/office/powerpoint/2010/main" val="7382914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a:xfrm>
            <a:off x="1619672" y="188640"/>
            <a:ext cx="8001000" cy="747936"/>
          </a:xfrm>
        </p:spPr>
        <p:txBody>
          <a:bodyPr/>
          <a:lstStyle/>
          <a:p>
            <a:r>
              <a:rPr lang="en-US" altLang="zh-CN" dirty="0"/>
              <a:t>IP </a:t>
            </a:r>
            <a:r>
              <a:rPr lang="en-US" altLang="zh-CN" dirty="0" err="1"/>
              <a:t>Whois</a:t>
            </a:r>
            <a:r>
              <a:rPr lang="zh-CN" altLang="zh-CN" dirty="0"/>
              <a:t>查询</a:t>
            </a:r>
            <a:endParaRPr lang="zh-CN" altLang="en-US" dirty="0"/>
          </a:p>
        </p:txBody>
      </p:sp>
      <p:sp>
        <p:nvSpPr>
          <p:cNvPr id="3" name="内容占位符 2"/>
          <p:cNvSpPr>
            <a:spLocks noGrp="1"/>
          </p:cNvSpPr>
          <p:nvPr>
            <p:ph idx="1"/>
          </p:nvPr>
        </p:nvSpPr>
        <p:spPr/>
        <p:txBody>
          <a:bodyPr/>
          <a:lstStyle/>
          <a:p>
            <a:r>
              <a:rPr lang="en-US" altLang="zh-CN" sz="2000" dirty="0"/>
              <a:t>IP</a:t>
            </a:r>
            <a:r>
              <a:rPr lang="zh-CN" altLang="zh-CN" sz="2000" dirty="0"/>
              <a:t>分配</a:t>
            </a:r>
            <a:r>
              <a:rPr lang="zh-CN" altLang="en-US" sz="2000" dirty="0"/>
              <a:t>过程</a:t>
            </a:r>
            <a:endParaRPr lang="en-US" altLang="zh-CN" sz="2000" dirty="0"/>
          </a:p>
          <a:p>
            <a:pPr lvl="1"/>
            <a:r>
              <a:rPr lang="en-US" altLang="zh-CN" sz="1800" dirty="0"/>
              <a:t>ICANN</a:t>
            </a:r>
            <a:r>
              <a:rPr lang="zh-CN" altLang="zh-CN" sz="1800" dirty="0"/>
              <a:t>的地址管理组织</a:t>
            </a:r>
            <a:r>
              <a:rPr lang="en-US" altLang="zh-CN" sz="1800" dirty="0"/>
              <a:t>ASO</a:t>
            </a:r>
            <a:r>
              <a:rPr lang="zh-CN" altLang="zh-CN" sz="1800" dirty="0"/>
              <a:t>总体负责</a:t>
            </a:r>
            <a:endParaRPr lang="en-US" altLang="zh-CN" sz="1800" dirty="0"/>
          </a:p>
          <a:p>
            <a:pPr lvl="1"/>
            <a:r>
              <a:rPr lang="zh-CN" altLang="zh-CN" sz="1800" dirty="0"/>
              <a:t>协调</a:t>
            </a:r>
            <a:r>
              <a:rPr lang="en-US" altLang="zh-CN" sz="1800" dirty="0"/>
              <a:t>RIR</a:t>
            </a:r>
            <a:r>
              <a:rPr lang="zh-CN" altLang="zh-CN" sz="1800" dirty="0"/>
              <a:t>和</a:t>
            </a:r>
            <a:r>
              <a:rPr lang="en-US" altLang="zh-CN" sz="1800" dirty="0"/>
              <a:t>NIR</a:t>
            </a:r>
            <a:r>
              <a:rPr lang="zh-CN" altLang="zh-CN" sz="1800" dirty="0"/>
              <a:t>进行具体分配与维护</a:t>
            </a:r>
            <a:endParaRPr lang="en-US" altLang="zh-CN" sz="1800" dirty="0"/>
          </a:p>
          <a:p>
            <a:pPr lvl="1"/>
            <a:r>
              <a:rPr lang="zh-CN" altLang="zh-CN" sz="1800" dirty="0"/>
              <a:t>每家</a:t>
            </a:r>
            <a:r>
              <a:rPr lang="en-US" altLang="zh-CN" sz="1800" dirty="0"/>
              <a:t>RIR</a:t>
            </a:r>
            <a:r>
              <a:rPr lang="zh-CN" altLang="zh-CN" sz="1800" dirty="0"/>
              <a:t>都知道每段</a:t>
            </a:r>
            <a:r>
              <a:rPr lang="en-US" altLang="zh-CN" sz="1800" dirty="0"/>
              <a:t>IP</a:t>
            </a:r>
            <a:r>
              <a:rPr lang="zh-CN" altLang="zh-CN" sz="1800" dirty="0"/>
              <a:t>地址范围属于哪家管辖</a:t>
            </a:r>
            <a:endParaRPr lang="en-US" altLang="zh-CN" sz="1800" dirty="0"/>
          </a:p>
          <a:p>
            <a:pPr lvl="1"/>
            <a:r>
              <a:rPr lang="zh-CN" altLang="en-US" sz="1800" dirty="0"/>
              <a:t>具体分配信息在</a:t>
            </a:r>
            <a:r>
              <a:rPr lang="en-US" altLang="zh-CN" sz="1800" dirty="0"/>
              <a:t>NIR/ISP</a:t>
            </a:r>
            <a:r>
              <a:rPr lang="zh-CN" altLang="en-US" sz="1800" dirty="0"/>
              <a:t>维护</a:t>
            </a:r>
            <a:endParaRPr lang="en-US" altLang="zh-CN" sz="1800" dirty="0"/>
          </a:p>
          <a:p>
            <a:r>
              <a:rPr lang="en-US" altLang="zh-CN" sz="2000" dirty="0"/>
              <a:t>IP</a:t>
            </a:r>
            <a:r>
              <a:rPr lang="zh-CN" altLang="en-US" sz="2000" dirty="0"/>
              <a:t> </a:t>
            </a:r>
            <a:r>
              <a:rPr lang="en-US" altLang="zh-CN" sz="2000" dirty="0" err="1"/>
              <a:t>Whois</a:t>
            </a:r>
            <a:r>
              <a:rPr lang="zh-CN" altLang="en-US" sz="2000" dirty="0"/>
              <a:t>查询过程</a:t>
            </a:r>
            <a:endParaRPr lang="en-US" altLang="zh-CN" sz="2000" dirty="0"/>
          </a:p>
          <a:p>
            <a:pPr lvl="1"/>
            <a:r>
              <a:rPr lang="zh-CN" altLang="en-US" sz="1800" dirty="0"/>
              <a:t>任意</a:t>
            </a:r>
            <a:r>
              <a:rPr lang="en-US" altLang="zh-CN" sz="1800" dirty="0"/>
              <a:t>RIR</a:t>
            </a:r>
            <a:r>
              <a:rPr lang="zh-CN" altLang="en-US" sz="1800" dirty="0"/>
              <a:t>的</a:t>
            </a:r>
            <a:r>
              <a:rPr lang="en-US" altLang="zh-CN" sz="1800" dirty="0" err="1"/>
              <a:t>Whois</a:t>
            </a:r>
            <a:r>
              <a:rPr lang="zh-CN" altLang="en-US" sz="1800" dirty="0"/>
              <a:t>服务 </a:t>
            </a:r>
            <a:r>
              <a:rPr lang="en-US" altLang="zh-CN" sz="1800" dirty="0"/>
              <a:t>(</a:t>
            </a:r>
            <a:r>
              <a:rPr lang="zh-CN" altLang="en-US" sz="1800" dirty="0"/>
              <a:t>北美</a:t>
            </a:r>
            <a:r>
              <a:rPr lang="en-US" altLang="zh-CN" sz="1800" dirty="0"/>
              <a:t>: ARIN, </a:t>
            </a:r>
            <a:r>
              <a:rPr lang="zh-CN" altLang="en-US" sz="1800" dirty="0"/>
              <a:t>亚太</a:t>
            </a:r>
            <a:r>
              <a:rPr lang="en-US" altLang="zh-CN" sz="1800" dirty="0"/>
              <a:t>: APNIC)</a:t>
            </a:r>
          </a:p>
          <a:p>
            <a:pPr lvl="1"/>
            <a:r>
              <a:rPr lang="en-US" altLang="zh-CN" sz="1800" dirty="0"/>
              <a:t>162.105.1.1</a:t>
            </a:r>
            <a:r>
              <a:rPr lang="zh-CN" altLang="en-US" sz="1800" dirty="0"/>
              <a:t>查询示例</a:t>
            </a:r>
            <a:endParaRPr lang="en-US" altLang="zh-CN" sz="1800" dirty="0"/>
          </a:p>
          <a:p>
            <a:pPr lvl="2"/>
            <a:r>
              <a:rPr lang="en-US" altLang="zh-CN" sz="1800" dirty="0"/>
              <a:t>ARIN</a:t>
            </a:r>
            <a:r>
              <a:rPr lang="zh-CN" altLang="zh-CN" sz="1800" dirty="0"/>
              <a:t>的</a:t>
            </a:r>
            <a:r>
              <a:rPr lang="en-US" altLang="zh-CN" sz="1800" dirty="0" err="1"/>
              <a:t>Whois</a:t>
            </a:r>
            <a:r>
              <a:rPr lang="en-US" altLang="zh-CN" sz="1800" dirty="0"/>
              <a:t> Web</a:t>
            </a:r>
            <a:r>
              <a:rPr lang="zh-CN" altLang="en-US" sz="1800" dirty="0"/>
              <a:t>服务</a:t>
            </a:r>
            <a:r>
              <a:rPr lang="en-US" altLang="zh-CN" sz="1800" dirty="0"/>
              <a:t>, </a:t>
            </a:r>
            <a:r>
              <a:rPr lang="zh-CN" altLang="en-US" sz="1800" dirty="0"/>
              <a:t>告知这段</a:t>
            </a:r>
            <a:r>
              <a:rPr lang="en-US" altLang="zh-CN" sz="1800" dirty="0"/>
              <a:t>IP</a:t>
            </a:r>
            <a:r>
              <a:rPr lang="zh-CN" altLang="en-US" sz="1800" dirty="0"/>
              <a:t>由</a:t>
            </a:r>
            <a:r>
              <a:rPr lang="en-US" altLang="zh-CN" sz="1800" dirty="0"/>
              <a:t>APNIC</a:t>
            </a:r>
            <a:r>
              <a:rPr lang="zh-CN" altLang="en-US" sz="1800" dirty="0"/>
              <a:t>管辖</a:t>
            </a:r>
            <a:endParaRPr lang="en-US" altLang="zh-CN" sz="1800" dirty="0"/>
          </a:p>
          <a:p>
            <a:pPr lvl="2"/>
            <a:r>
              <a:rPr lang="en-US" altLang="zh-CN" sz="1800" dirty="0"/>
              <a:t>APNIC</a:t>
            </a:r>
            <a:r>
              <a:rPr lang="zh-CN" altLang="zh-CN" sz="1800" dirty="0"/>
              <a:t>的</a:t>
            </a:r>
            <a:r>
              <a:rPr lang="en-US" altLang="zh-CN" sz="1800" dirty="0" err="1"/>
              <a:t>Whois</a:t>
            </a:r>
            <a:r>
              <a:rPr lang="en-US" altLang="zh-CN" sz="1800" dirty="0"/>
              <a:t> Web</a:t>
            </a:r>
            <a:r>
              <a:rPr lang="zh-CN" altLang="en-US" sz="1800" dirty="0"/>
              <a:t>服务</a:t>
            </a:r>
            <a:r>
              <a:rPr lang="en-US" altLang="zh-CN" sz="1800" dirty="0"/>
              <a:t>, </a:t>
            </a:r>
            <a:r>
              <a:rPr lang="zh-CN" altLang="en-US" sz="1800" dirty="0"/>
              <a:t>给出该网段属于北大，细节信息</a:t>
            </a:r>
            <a:endParaRPr lang="en-US" altLang="zh-CN" sz="1800" dirty="0"/>
          </a:p>
          <a:p>
            <a:pPr lvl="2"/>
            <a:r>
              <a:rPr lang="zh-CN" altLang="en-US" sz="1800" dirty="0"/>
              <a:t>可能有时需要到</a:t>
            </a:r>
            <a:r>
              <a:rPr lang="en-US" altLang="zh-CN" sz="1800" dirty="0"/>
              <a:t>NIR(CNNIC)</a:t>
            </a:r>
            <a:r>
              <a:rPr lang="zh-CN" altLang="en-US" sz="1800" dirty="0"/>
              <a:t>或</a:t>
            </a:r>
            <a:r>
              <a:rPr lang="en-US" altLang="zh-CN" sz="1800" dirty="0"/>
              <a:t>ISP</a:t>
            </a:r>
            <a:r>
              <a:rPr lang="zh-CN" altLang="en-US" sz="1800" dirty="0"/>
              <a:t>查询更细致信息</a:t>
            </a:r>
            <a:endParaRPr lang="en-US" altLang="zh-CN" sz="1800" dirty="0"/>
          </a:p>
          <a:p>
            <a:r>
              <a:rPr lang="zh-CN" altLang="en-US" sz="2000" dirty="0"/>
              <a:t>自动化程序和服务</a:t>
            </a:r>
            <a:endParaRPr lang="en-US" altLang="zh-CN" sz="2000" dirty="0"/>
          </a:p>
          <a:p>
            <a:pPr lvl="1"/>
            <a:r>
              <a:rPr lang="en-US" altLang="zh-CN" sz="1600" dirty="0" err="1"/>
              <a:t>Whois</a:t>
            </a:r>
            <a:r>
              <a:rPr lang="zh-CN" altLang="en-US" sz="1600" dirty="0"/>
              <a:t>客户程序</a:t>
            </a:r>
          </a:p>
        </p:txBody>
      </p:sp>
      <p:sp>
        <p:nvSpPr>
          <p:cNvPr id="6" name="灯片编号占位符 5"/>
          <p:cNvSpPr>
            <a:spLocks noGrp="1"/>
          </p:cNvSpPr>
          <p:nvPr>
            <p:ph type="sldNum" sz="quarter" idx="12"/>
          </p:nvPr>
        </p:nvSpPr>
        <p:spPr/>
        <p:txBody>
          <a:bodyPr/>
          <a:lstStyle/>
          <a:p>
            <a:pPr>
              <a:defRPr/>
            </a:pPr>
            <a:fld id="{85027CBF-C054-465D-9A8D-403404A849B7}" type="slidenum">
              <a:rPr lang="en-US" altLang="zh-CN" smtClean="0"/>
              <a:pPr>
                <a:defRPr/>
              </a:pPr>
              <a:t>23</a:t>
            </a:fld>
            <a:endParaRPr lang="en-US" altLang="zh-CN"/>
          </a:p>
        </p:txBody>
      </p:sp>
    </p:spTree>
    <p:extLst>
      <p:ext uri="{BB962C8B-B14F-4D97-AF65-F5344CB8AC3E}">
        <p14:creationId xmlns:p14="http://schemas.microsoft.com/office/powerpoint/2010/main" val="3586092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626" name="标题 1"/>
          <p:cNvSpPr>
            <a:spLocks noGrp="1"/>
          </p:cNvSpPr>
          <p:nvPr>
            <p:ph type="title"/>
          </p:nvPr>
        </p:nvSpPr>
        <p:spPr>
          <a:xfrm>
            <a:off x="1547664" y="260648"/>
            <a:ext cx="8001000" cy="747936"/>
          </a:xfrm>
        </p:spPr>
        <p:txBody>
          <a:bodyPr/>
          <a:lstStyle/>
          <a:p>
            <a:r>
              <a:rPr lang="en-US" altLang="zh-CN" dirty="0" err="1">
                <a:solidFill>
                  <a:schemeClr val="tx1"/>
                </a:solidFill>
              </a:rPr>
              <a:t>Whois</a:t>
            </a:r>
            <a:r>
              <a:rPr lang="zh-CN" altLang="en-US" dirty="0">
                <a:solidFill>
                  <a:schemeClr val="tx1"/>
                </a:solidFill>
              </a:rPr>
              <a:t>客户程序示例</a:t>
            </a:r>
          </a:p>
        </p:txBody>
      </p:sp>
      <p:sp>
        <p:nvSpPr>
          <p:cNvPr id="26627" name="内容占位符 2"/>
          <p:cNvSpPr>
            <a:spLocks noGrp="1"/>
          </p:cNvSpPr>
          <p:nvPr>
            <p:ph idx="1"/>
          </p:nvPr>
        </p:nvSpPr>
        <p:spPr/>
        <p:txBody>
          <a:bodyPr/>
          <a:lstStyle/>
          <a:p>
            <a:r>
              <a:rPr lang="en-US" altLang="zh-CN" dirty="0" err="1"/>
              <a:t>whois</a:t>
            </a:r>
            <a:r>
              <a:rPr lang="en-US" altLang="zh-CN" dirty="0"/>
              <a:t> 162.105.163.116</a:t>
            </a:r>
            <a:endParaRPr lang="zh-CN" altLang="en-US" dirty="0"/>
          </a:p>
        </p:txBody>
      </p:sp>
      <p:sp>
        <p:nvSpPr>
          <p:cNvPr id="26630" name="灯片编号占位符 5"/>
          <p:cNvSpPr>
            <a:spLocks noGrp="1"/>
          </p:cNvSpPr>
          <p:nvPr>
            <p:ph type="sldNum" sz="quarter" idx="12"/>
          </p:nvPr>
        </p:nvSpPr>
        <p:spPr>
          <a:noFill/>
        </p:spPr>
        <p:txBody>
          <a:bodyPr/>
          <a:lstStyle/>
          <a:p>
            <a:fld id="{20A91372-67A7-427B-B61A-047A185392E3}" type="slidenum">
              <a:rPr lang="en-US" altLang="zh-CN" smtClean="0"/>
              <a:pPr/>
              <a:t>24</a:t>
            </a:fld>
            <a:endParaRPr lang="en-US" altLang="zh-CN"/>
          </a:p>
        </p:txBody>
      </p:sp>
      <p:pic>
        <p:nvPicPr>
          <p:cNvPr id="26631" name="Picture 8" descr="whois_linux"/>
          <p:cNvPicPr>
            <a:picLocks noChangeAspect="1" noChangeArrowheads="1"/>
          </p:cNvPicPr>
          <p:nvPr/>
        </p:nvPicPr>
        <p:blipFill>
          <a:blip r:embed="rId2" cstate="print"/>
          <a:srcRect/>
          <a:stretch>
            <a:fillRect/>
          </a:stretch>
        </p:blipFill>
        <p:spPr bwMode="auto">
          <a:xfrm>
            <a:off x="2103438" y="2214563"/>
            <a:ext cx="4183062" cy="4643437"/>
          </a:xfrm>
          <a:prstGeom prst="rect">
            <a:avLst/>
          </a:prstGeom>
          <a:noFill/>
          <a:ln w="9525">
            <a:noFill/>
            <a:miter lim="800000"/>
            <a:headEnd/>
            <a:tailEnd/>
          </a:ln>
        </p:spPr>
      </p:pic>
      <p:sp>
        <p:nvSpPr>
          <p:cNvPr id="8" name="矩形标注 7"/>
          <p:cNvSpPr/>
          <p:nvPr/>
        </p:nvSpPr>
        <p:spPr bwMode="auto">
          <a:xfrm>
            <a:off x="4355976" y="2348880"/>
            <a:ext cx="4536504" cy="1080120"/>
          </a:xfrm>
          <a:prstGeom prst="wedgeRectCallout">
            <a:avLst>
              <a:gd name="adj1" fmla="val -61115"/>
              <a:gd name="adj2" fmla="val -17816"/>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dirty="0">
                <a:ln>
                  <a:noFill/>
                </a:ln>
                <a:solidFill>
                  <a:srgbClr val="FF0000"/>
                </a:solidFill>
                <a:effectLst/>
                <a:latin typeface="Verdana" pitchFamily="34" charset="0"/>
                <a:ea typeface="宋体" pitchFamily="2" charset="-122"/>
              </a:rPr>
              <a:t>Querying</a:t>
            </a:r>
            <a:r>
              <a:rPr kumimoji="0" lang="en-US" altLang="zh-CN" sz="2000" b="1" i="0" u="none" strike="noStrike" cap="none" normalizeH="0" dirty="0">
                <a:ln>
                  <a:noFill/>
                </a:ln>
                <a:solidFill>
                  <a:srgbClr val="FF0000"/>
                </a:solidFill>
                <a:effectLst/>
                <a:latin typeface="Verdana" pitchFamily="34" charset="0"/>
                <a:ea typeface="宋体" pitchFamily="2" charset="-122"/>
              </a:rPr>
              <a:t> whois.arin.net</a:t>
            </a:r>
          </a:p>
          <a:p>
            <a:pPr marL="0" marR="0" indent="0" defTabSz="914400" rtl="0" eaLnBrk="1" fontAlgn="base" latinLnBrk="0" hangingPunct="1">
              <a:lnSpc>
                <a:spcPct val="100000"/>
              </a:lnSpc>
              <a:spcBef>
                <a:spcPct val="0"/>
              </a:spcBef>
              <a:spcAft>
                <a:spcPct val="0"/>
              </a:spcAft>
              <a:buClrTx/>
              <a:buSzTx/>
              <a:buFontTx/>
              <a:buNone/>
              <a:tabLst/>
            </a:pPr>
            <a:r>
              <a:rPr lang="en-US" altLang="zh-CN" b="1" baseline="0" dirty="0">
                <a:solidFill>
                  <a:srgbClr val="FF0000"/>
                </a:solidFill>
              </a:rPr>
              <a:t>Redirected to whois</a:t>
            </a:r>
            <a:r>
              <a:rPr lang="en-US" altLang="zh-CN" b="1" dirty="0">
                <a:solidFill>
                  <a:srgbClr val="FF0000"/>
                </a:solidFill>
              </a:rPr>
              <a:t>.apnic.net</a:t>
            </a:r>
          </a:p>
          <a:p>
            <a:pPr marL="0" marR="0" indent="0"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dirty="0">
                <a:ln>
                  <a:noFill/>
                </a:ln>
                <a:solidFill>
                  <a:srgbClr val="FF0000"/>
                </a:solidFill>
                <a:effectLst/>
                <a:latin typeface="Verdana" pitchFamily="34" charset="0"/>
                <a:ea typeface="宋体" pitchFamily="2" charset="-122"/>
              </a:rPr>
              <a:t>Querying whois</a:t>
            </a:r>
            <a:r>
              <a:rPr lang="en-US" altLang="zh-CN" b="1" dirty="0">
                <a:solidFill>
                  <a:srgbClr val="FF0000"/>
                </a:solidFill>
              </a:rPr>
              <a:t>.apnic.net</a:t>
            </a:r>
            <a:endParaRPr kumimoji="0" lang="zh-CN" altLang="en-US" sz="2000" b="1" i="0" u="none" strike="noStrike" cap="none" normalizeH="0" baseline="0" dirty="0">
              <a:ln>
                <a:noFill/>
              </a:ln>
              <a:solidFill>
                <a:srgbClr val="FF0000"/>
              </a:solidFill>
              <a:effectLst/>
              <a:latin typeface="Verdana" pitchFamily="34" charset="0"/>
              <a:ea typeface="宋体" pitchFamily="2" charset="-122"/>
            </a:endParaRPr>
          </a:p>
        </p:txBody>
      </p:sp>
    </p:spTree>
    <p:extLst>
      <p:ext uri="{BB962C8B-B14F-4D97-AF65-F5344CB8AC3E}">
        <p14:creationId xmlns:p14="http://schemas.microsoft.com/office/powerpoint/2010/main" val="2326037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ppt_x</p:attrName>
                                        </p:attrNameLst>
                                      </p:cBhvr>
                                      <p:tavLst>
                                        <p:tav tm="0">
                                          <p:val>
                                            <p:strVal val="#ppt_x-#ppt_w/2"/>
                                          </p:val>
                                        </p:tav>
                                        <p:tav tm="100000">
                                          <p:val>
                                            <p:strVal val="#ppt_x"/>
                                          </p:val>
                                        </p:tav>
                                      </p:tavLst>
                                    </p:anim>
                                    <p:anim calcmode="lin" valueType="num">
                                      <p:cBhvr>
                                        <p:cTn id="8" dur="500" fill="hold"/>
                                        <p:tgtEl>
                                          <p:spTgt spid="8"/>
                                        </p:tgtEl>
                                        <p:attrNameLst>
                                          <p:attrName>ppt_y</p:attrName>
                                        </p:attrNameLst>
                                      </p:cBhvr>
                                      <p:tavLst>
                                        <p:tav tm="0">
                                          <p:val>
                                            <p:strVal val="#ppt_y"/>
                                          </p:val>
                                        </p:tav>
                                        <p:tav tm="100000">
                                          <p:val>
                                            <p:strVal val="#ppt_y"/>
                                          </p:val>
                                        </p:tav>
                                      </p:tavLst>
                                    </p:anim>
                                    <p:anim calcmode="lin" valueType="num">
                                      <p:cBhvr>
                                        <p:cTn id="9" dur="500" fill="hold"/>
                                        <p:tgtEl>
                                          <p:spTgt spid="8"/>
                                        </p:tgtEl>
                                        <p:attrNameLst>
                                          <p:attrName>ppt_w</p:attrName>
                                        </p:attrNameLst>
                                      </p:cBhvr>
                                      <p:tavLst>
                                        <p:tav tm="0">
                                          <p:val>
                                            <p:fltVal val="0"/>
                                          </p:val>
                                        </p:tav>
                                        <p:tav tm="100000">
                                          <p:val>
                                            <p:strVal val="#ppt_w"/>
                                          </p:val>
                                        </p:tav>
                                      </p:tavLst>
                                    </p:anim>
                                    <p:anim calcmode="lin" valueType="num">
                                      <p:cBhvr>
                                        <p:cTn id="10" dur="500" fill="hold"/>
                                        <p:tgtEl>
                                          <p:spTgt spid="8"/>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547664" y="188640"/>
            <a:ext cx="8001000" cy="675928"/>
          </a:xfrm>
        </p:spPr>
        <p:txBody>
          <a:bodyPr/>
          <a:lstStyle/>
          <a:p>
            <a:r>
              <a:rPr lang="en-US" dirty="0" err="1"/>
              <a:t>IP到域名的反查</a:t>
            </a:r>
            <a:endParaRPr lang="en-US" dirty="0"/>
          </a:p>
        </p:txBody>
      </p:sp>
      <p:sp>
        <p:nvSpPr>
          <p:cNvPr id="4" name="Slide Number Placeholder 3"/>
          <p:cNvSpPr>
            <a:spLocks noGrp="1"/>
          </p:cNvSpPr>
          <p:nvPr>
            <p:ph type="sldNum" sz="quarter" idx="12"/>
          </p:nvPr>
        </p:nvSpPr>
        <p:spPr/>
        <p:txBody>
          <a:bodyPr/>
          <a:lstStyle/>
          <a:p>
            <a:pPr>
              <a:defRPr/>
            </a:pPr>
            <a:fld id="{47D22251-280C-465C-99E6-6A8AAA327959}" type="slidenum">
              <a:rPr lang="en-US" altLang="zh-CN" smtClean="0"/>
              <a:pPr>
                <a:defRPr/>
              </a:pPr>
              <a:t>25</a:t>
            </a:fld>
            <a:endParaRPr lang="en-US" altLang="zh-CN"/>
          </a:p>
        </p:txBody>
      </p:sp>
      <p:pic>
        <p:nvPicPr>
          <p:cNvPr id="12" name="Content Placeholder 6" descr="屏幕快照 2012-03-11 下午04.05.26.png"/>
          <p:cNvPicPr>
            <a:picLocks noGrp="1" noChangeAspect="1"/>
          </p:cNvPicPr>
          <p:nvPr>
            <p:ph idx="1"/>
          </p:nvPr>
        </p:nvPicPr>
        <p:blipFill>
          <a:blip r:embed="rId2">
            <a:extLst>
              <a:ext uri="{28A0092B-C50C-407E-A947-70E740481C1C}">
                <a14:useLocalDpi xmlns:a14="http://schemas.microsoft.com/office/drawing/2010/main" val="0"/>
              </a:ext>
            </a:extLst>
          </a:blip>
          <a:srcRect l="-15625" r="-15625"/>
          <a:stretch>
            <a:fillRect/>
          </a:stretch>
        </p:blipFill>
        <p:spPr>
          <a:xfrm>
            <a:off x="467544" y="2204864"/>
            <a:ext cx="8001000" cy="4267200"/>
          </a:xfrm>
        </p:spPr>
      </p:pic>
      <p:sp>
        <p:nvSpPr>
          <p:cNvPr id="16" name="TextBox 15"/>
          <p:cNvSpPr txBox="1"/>
          <p:nvPr/>
        </p:nvSpPr>
        <p:spPr>
          <a:xfrm>
            <a:off x="755576" y="1772816"/>
            <a:ext cx="7776864" cy="369332"/>
          </a:xfrm>
          <a:prstGeom prst="rect">
            <a:avLst/>
          </a:prstGeom>
          <a:noFill/>
        </p:spPr>
        <p:txBody>
          <a:bodyPr wrap="square" rtlCol="0">
            <a:spAutoFit/>
          </a:bodyPr>
          <a:lstStyle/>
          <a:p>
            <a:r>
              <a:rPr lang="en-US" sz="1800" b="1" dirty="0"/>
              <a:t>http://</a:t>
            </a:r>
            <a:r>
              <a:rPr lang="en-US" sz="1800" b="1" dirty="0" err="1"/>
              <a:t>www.ip-adress.com</a:t>
            </a:r>
            <a:r>
              <a:rPr lang="en-US" sz="1800" b="1" dirty="0"/>
              <a:t>/</a:t>
            </a:r>
            <a:r>
              <a:rPr lang="en-US" sz="1800" b="1" dirty="0" err="1"/>
              <a:t>reverse_ip</a:t>
            </a:r>
            <a:r>
              <a:rPr lang="en-US" sz="1800" b="1" dirty="0"/>
              <a:t>/220.181.111.147</a:t>
            </a:r>
          </a:p>
        </p:txBody>
      </p:sp>
    </p:spTree>
    <p:extLst>
      <p:ext uri="{BB962C8B-B14F-4D97-AF65-F5344CB8AC3E}">
        <p14:creationId xmlns:p14="http://schemas.microsoft.com/office/powerpoint/2010/main" val="32619031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1748" name="灯片编号占位符 5"/>
          <p:cNvSpPr>
            <a:spLocks noGrp="1"/>
          </p:cNvSpPr>
          <p:nvPr>
            <p:ph type="sldNum" sz="quarter" idx="12"/>
          </p:nvPr>
        </p:nvSpPr>
        <p:spPr>
          <a:noFill/>
        </p:spPr>
        <p:txBody>
          <a:bodyPr/>
          <a:lstStyle/>
          <a:p>
            <a:fld id="{C8E3D4AE-6C54-48E5-A4EB-F21403B8E2B7}" type="slidenum">
              <a:rPr lang="en-US" altLang="zh-CN" smtClean="0"/>
              <a:pPr/>
              <a:t>26</a:t>
            </a:fld>
            <a:endParaRPr lang="en-US" altLang="zh-CN"/>
          </a:p>
        </p:txBody>
      </p:sp>
      <p:sp>
        <p:nvSpPr>
          <p:cNvPr id="31749" name="Rectangle 2"/>
          <p:cNvSpPr>
            <a:spLocks noGrp="1" noChangeArrowheads="1"/>
          </p:cNvSpPr>
          <p:nvPr>
            <p:ph type="title"/>
          </p:nvPr>
        </p:nvSpPr>
        <p:spPr>
          <a:xfrm>
            <a:off x="1547664" y="260648"/>
            <a:ext cx="8001000" cy="747936"/>
          </a:xfrm>
        </p:spPr>
        <p:txBody>
          <a:bodyPr/>
          <a:lstStyle/>
          <a:p>
            <a:pPr eaLnBrk="1" hangingPunct="1"/>
            <a:r>
              <a:rPr lang="en-US" altLang="zh-CN" dirty="0"/>
              <a:t>IP2Location</a:t>
            </a:r>
            <a:r>
              <a:rPr lang="zh-CN" altLang="en-US" dirty="0"/>
              <a:t>－地理信息查询</a:t>
            </a:r>
          </a:p>
        </p:txBody>
      </p:sp>
      <p:sp>
        <p:nvSpPr>
          <p:cNvPr id="31750" name="Rectangle 3"/>
          <p:cNvSpPr>
            <a:spLocks noGrp="1" noChangeArrowheads="1"/>
          </p:cNvSpPr>
          <p:nvPr>
            <p:ph type="body" idx="1"/>
          </p:nvPr>
        </p:nvSpPr>
        <p:spPr/>
        <p:txBody>
          <a:bodyPr/>
          <a:lstStyle/>
          <a:p>
            <a:pPr eaLnBrk="1" hangingPunct="1"/>
            <a:r>
              <a:rPr lang="en-US" altLang="zh-CN" sz="2600" dirty="0"/>
              <a:t>IP2Location</a:t>
            </a:r>
            <a:r>
              <a:rPr lang="zh-CN" altLang="en-US" sz="2600" dirty="0"/>
              <a:t>查询</a:t>
            </a:r>
          </a:p>
          <a:p>
            <a:pPr lvl="1" eaLnBrk="1" hangingPunct="1"/>
            <a:r>
              <a:rPr lang="en-US" altLang="zh-CN" sz="2200" dirty="0"/>
              <a:t>IP</a:t>
            </a:r>
            <a:r>
              <a:rPr lang="zh-CN" altLang="en-US" sz="2200" dirty="0"/>
              <a:t>地址</a:t>
            </a:r>
            <a:r>
              <a:rPr lang="en-US" altLang="zh-CN" sz="2200" dirty="0"/>
              <a:t>(</a:t>
            </a:r>
            <a:r>
              <a:rPr lang="zh-CN" altLang="en-US" sz="2200" dirty="0"/>
              <a:t>因特网上的虚拟地址</a:t>
            </a:r>
            <a:r>
              <a:rPr lang="en-US" altLang="zh-CN" sz="2200" dirty="0"/>
              <a:t>)</a:t>
            </a:r>
            <a:r>
              <a:rPr lang="en-US" altLang="zh-CN" sz="2200" dirty="0">
                <a:sym typeface="Wingdings" pitchFamily="2" charset="2"/>
              </a:rPr>
              <a:t></a:t>
            </a:r>
            <a:r>
              <a:rPr lang="zh-CN" altLang="en-US" sz="2200" dirty="0">
                <a:sym typeface="Wingdings" pitchFamily="2" charset="2"/>
              </a:rPr>
              <a:t>现实世界中的具体地理位置</a:t>
            </a:r>
          </a:p>
          <a:p>
            <a:pPr lvl="1" eaLnBrk="1" hangingPunct="1"/>
            <a:r>
              <a:rPr lang="en-US" altLang="zh-CN" sz="2200" dirty="0">
                <a:sym typeface="Wingdings" pitchFamily="2" charset="2"/>
              </a:rPr>
              <a:t>IP2Location</a:t>
            </a:r>
            <a:r>
              <a:rPr lang="zh-CN" altLang="en-US" sz="2200" dirty="0">
                <a:sym typeface="Wingdings" pitchFamily="2" charset="2"/>
              </a:rPr>
              <a:t>数据库</a:t>
            </a:r>
            <a:r>
              <a:rPr lang="en-US" altLang="zh-CN" sz="2200" dirty="0">
                <a:sym typeface="Wingdings" pitchFamily="2" charset="2"/>
              </a:rPr>
              <a:t>: WHOIS</a:t>
            </a:r>
            <a:r>
              <a:rPr lang="zh-CN" altLang="en-US" sz="2200" dirty="0">
                <a:sym typeface="Wingdings" pitchFamily="2" charset="2"/>
              </a:rPr>
              <a:t>数据库</a:t>
            </a:r>
            <a:r>
              <a:rPr lang="en-US" altLang="zh-CN" sz="2200" dirty="0">
                <a:sym typeface="Wingdings" pitchFamily="2" charset="2"/>
              </a:rPr>
              <a:t>, </a:t>
            </a:r>
            <a:r>
              <a:rPr lang="en-US" altLang="zh-CN" sz="2200" dirty="0" err="1">
                <a:sym typeface="Wingdings" pitchFamily="2" charset="2"/>
              </a:rPr>
              <a:t>GeoIP</a:t>
            </a:r>
            <a:r>
              <a:rPr lang="en-US" altLang="zh-CN" sz="2200" dirty="0">
                <a:sym typeface="Wingdings" pitchFamily="2" charset="2"/>
              </a:rPr>
              <a:t>, IP2Location, </a:t>
            </a:r>
            <a:r>
              <a:rPr lang="zh-CN" altLang="en-US" sz="2200" dirty="0">
                <a:sym typeface="Wingdings" pitchFamily="2" charset="2"/>
              </a:rPr>
              <a:t>纯真数据库（</a:t>
            </a:r>
            <a:r>
              <a:rPr lang="en-US" altLang="zh-CN" sz="2200" dirty="0">
                <a:sym typeface="Wingdings" pitchFamily="2" charset="2"/>
              </a:rPr>
              <a:t>QQ IP</a:t>
            </a:r>
            <a:r>
              <a:rPr lang="zh-CN" altLang="en-US" sz="2200" dirty="0">
                <a:sym typeface="Wingdings" pitchFamily="2" charset="2"/>
              </a:rPr>
              <a:t>查询使用）</a:t>
            </a:r>
          </a:p>
          <a:p>
            <a:pPr eaLnBrk="1" hangingPunct="1"/>
            <a:endParaRPr lang="en-US" altLang="zh-CN" sz="2600" dirty="0"/>
          </a:p>
          <a:p>
            <a:pPr eaLnBrk="1" hangingPunct="1"/>
            <a:r>
              <a:rPr lang="zh-CN" altLang="en-US" sz="2600" dirty="0"/>
              <a:t>地理信息查询</a:t>
            </a:r>
          </a:p>
          <a:p>
            <a:pPr lvl="1" eaLnBrk="1" hangingPunct="1"/>
            <a:r>
              <a:rPr lang="en-US" altLang="zh-CN" sz="2200" dirty="0"/>
              <a:t>Google Map, </a:t>
            </a:r>
            <a:r>
              <a:rPr lang="en-US" altLang="zh-CN" sz="2200" dirty="0" err="1"/>
              <a:t>Sougou</a:t>
            </a:r>
            <a:r>
              <a:rPr lang="zh-CN" altLang="en-US" sz="2200" dirty="0"/>
              <a:t>地图</a:t>
            </a:r>
          </a:p>
          <a:p>
            <a:pPr lvl="1" eaLnBrk="1" hangingPunct="1"/>
            <a:r>
              <a:rPr lang="en-US" altLang="zh-CN" sz="2200" dirty="0"/>
              <a:t>Google Earth</a:t>
            </a:r>
          </a:p>
        </p:txBody>
      </p:sp>
    </p:spTree>
    <p:extLst>
      <p:ext uri="{BB962C8B-B14F-4D97-AF65-F5344CB8AC3E}">
        <p14:creationId xmlns:p14="http://schemas.microsoft.com/office/powerpoint/2010/main" val="23924039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2770" name="标题 1"/>
          <p:cNvSpPr>
            <a:spLocks noGrp="1"/>
          </p:cNvSpPr>
          <p:nvPr>
            <p:ph type="title"/>
          </p:nvPr>
        </p:nvSpPr>
        <p:spPr>
          <a:xfrm>
            <a:off x="1616075" y="260648"/>
            <a:ext cx="8001000" cy="747936"/>
          </a:xfrm>
        </p:spPr>
        <p:txBody>
          <a:bodyPr/>
          <a:lstStyle/>
          <a:p>
            <a:r>
              <a:rPr lang="en-US" altLang="zh-CN" dirty="0"/>
              <a:t>IP2Location</a:t>
            </a:r>
            <a:r>
              <a:rPr lang="zh-CN" altLang="en-US" dirty="0"/>
              <a:t>示例</a:t>
            </a:r>
          </a:p>
        </p:txBody>
      </p:sp>
      <p:sp>
        <p:nvSpPr>
          <p:cNvPr id="32771" name="内容占位符 2"/>
          <p:cNvSpPr>
            <a:spLocks noGrp="1"/>
          </p:cNvSpPr>
          <p:nvPr>
            <p:ph idx="1"/>
          </p:nvPr>
        </p:nvSpPr>
        <p:spPr/>
        <p:txBody>
          <a:bodyPr/>
          <a:lstStyle/>
          <a:p>
            <a:r>
              <a:rPr lang="en-US" altLang="zh-CN" dirty="0" err="1"/>
              <a:t>GeoIP</a:t>
            </a:r>
            <a:endParaRPr lang="en-US" altLang="zh-CN" dirty="0"/>
          </a:p>
          <a:p>
            <a:endParaRPr lang="en-US" altLang="zh-CN" dirty="0"/>
          </a:p>
          <a:p>
            <a:endParaRPr lang="en-US" altLang="zh-CN" dirty="0"/>
          </a:p>
          <a:p>
            <a:r>
              <a:rPr lang="zh-CN" altLang="en-US" dirty="0">
                <a:solidFill>
                  <a:srgbClr val="FF0000"/>
                </a:solidFill>
              </a:rPr>
              <a:t>纯真库</a:t>
            </a:r>
          </a:p>
        </p:txBody>
      </p:sp>
      <p:sp>
        <p:nvSpPr>
          <p:cNvPr id="32774" name="灯片编号占位符 5"/>
          <p:cNvSpPr>
            <a:spLocks noGrp="1"/>
          </p:cNvSpPr>
          <p:nvPr>
            <p:ph type="sldNum" sz="quarter" idx="12"/>
          </p:nvPr>
        </p:nvSpPr>
        <p:spPr>
          <a:noFill/>
        </p:spPr>
        <p:txBody>
          <a:bodyPr/>
          <a:lstStyle/>
          <a:p>
            <a:fld id="{CBDD8047-3913-49D7-82FB-E9CCA2DEE560}" type="slidenum">
              <a:rPr lang="en-US" altLang="zh-CN" smtClean="0"/>
              <a:pPr/>
              <a:t>27</a:t>
            </a:fld>
            <a:endParaRPr lang="en-US" altLang="zh-CN"/>
          </a:p>
        </p:txBody>
      </p:sp>
      <p:pic>
        <p:nvPicPr>
          <p:cNvPr id="32775" name="Picture 3"/>
          <p:cNvPicPr>
            <a:picLocks noChangeAspect="1" noChangeArrowheads="1"/>
          </p:cNvPicPr>
          <p:nvPr/>
        </p:nvPicPr>
        <p:blipFill>
          <a:blip r:embed="rId2" cstate="print"/>
          <a:srcRect/>
          <a:stretch>
            <a:fillRect/>
          </a:stretch>
        </p:blipFill>
        <p:spPr bwMode="auto">
          <a:xfrm>
            <a:off x="2571750" y="1785938"/>
            <a:ext cx="6089650" cy="1928812"/>
          </a:xfrm>
          <a:prstGeom prst="rect">
            <a:avLst/>
          </a:prstGeom>
          <a:noFill/>
          <a:ln w="9525">
            <a:noFill/>
            <a:miter lim="800000"/>
            <a:headEnd/>
            <a:tailEnd/>
          </a:ln>
        </p:spPr>
      </p:pic>
      <p:pic>
        <p:nvPicPr>
          <p:cNvPr id="32776" name="Picture 4"/>
          <p:cNvPicPr>
            <a:picLocks noChangeAspect="1" noChangeArrowheads="1"/>
          </p:cNvPicPr>
          <p:nvPr/>
        </p:nvPicPr>
        <p:blipFill>
          <a:blip r:embed="rId3" cstate="print"/>
          <a:srcRect/>
          <a:stretch>
            <a:fillRect/>
          </a:stretch>
        </p:blipFill>
        <p:spPr bwMode="auto">
          <a:xfrm>
            <a:off x="2714625" y="3659188"/>
            <a:ext cx="4000500" cy="3198812"/>
          </a:xfrm>
          <a:prstGeom prst="rect">
            <a:avLst/>
          </a:prstGeom>
          <a:noFill/>
          <a:ln w="9525">
            <a:noFill/>
            <a:miter lim="800000"/>
            <a:headEnd/>
            <a:tailEnd/>
          </a:ln>
        </p:spPr>
      </p:pic>
      <p:pic>
        <p:nvPicPr>
          <p:cNvPr id="32777" name="Picture 5"/>
          <p:cNvPicPr>
            <a:picLocks noChangeAspect="1" noChangeArrowheads="1"/>
          </p:cNvPicPr>
          <p:nvPr/>
        </p:nvPicPr>
        <p:blipFill>
          <a:blip r:embed="rId4" cstate="print"/>
          <a:srcRect/>
          <a:stretch>
            <a:fillRect/>
          </a:stretch>
        </p:blipFill>
        <p:spPr bwMode="auto">
          <a:xfrm>
            <a:off x="5572125" y="4000500"/>
            <a:ext cx="3063875" cy="2857500"/>
          </a:xfrm>
          <a:prstGeom prst="rect">
            <a:avLst/>
          </a:prstGeom>
          <a:noFill/>
          <a:ln w="9525">
            <a:noFill/>
            <a:miter lim="800000"/>
            <a:headEnd/>
            <a:tailEnd/>
          </a:ln>
        </p:spPr>
      </p:pic>
    </p:spTree>
    <p:extLst>
      <p:ext uri="{BB962C8B-B14F-4D97-AF65-F5344CB8AC3E}">
        <p14:creationId xmlns:p14="http://schemas.microsoft.com/office/powerpoint/2010/main" val="41484649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3794" name="标题 1"/>
          <p:cNvSpPr>
            <a:spLocks noGrp="1"/>
          </p:cNvSpPr>
          <p:nvPr>
            <p:ph type="title"/>
          </p:nvPr>
        </p:nvSpPr>
        <p:spPr>
          <a:xfrm>
            <a:off x="1619672" y="188640"/>
            <a:ext cx="8001000" cy="747936"/>
          </a:xfrm>
        </p:spPr>
        <p:txBody>
          <a:bodyPr/>
          <a:lstStyle/>
          <a:p>
            <a:r>
              <a:rPr lang="en-US" altLang="zh-CN" sz="3600" dirty="0">
                <a:solidFill>
                  <a:schemeClr val="tx1"/>
                </a:solidFill>
              </a:rPr>
              <a:t>Google Map &amp; Google Earth</a:t>
            </a:r>
            <a:endParaRPr lang="zh-CN" altLang="en-US" sz="3600" dirty="0">
              <a:solidFill>
                <a:schemeClr val="tx1"/>
              </a:solidFill>
            </a:endParaRPr>
          </a:p>
        </p:txBody>
      </p:sp>
      <p:sp>
        <p:nvSpPr>
          <p:cNvPr id="33795" name="内容占位符 2"/>
          <p:cNvSpPr>
            <a:spLocks noGrp="1"/>
          </p:cNvSpPr>
          <p:nvPr>
            <p:ph idx="1"/>
          </p:nvPr>
        </p:nvSpPr>
        <p:spPr/>
        <p:txBody>
          <a:bodyPr/>
          <a:lstStyle/>
          <a:p>
            <a:r>
              <a:rPr lang="zh-CN" altLang="en-US"/>
              <a:t>截图 方正大厦</a:t>
            </a:r>
          </a:p>
        </p:txBody>
      </p:sp>
      <p:sp>
        <p:nvSpPr>
          <p:cNvPr id="33798" name="灯片编号占位符 5"/>
          <p:cNvSpPr>
            <a:spLocks noGrp="1"/>
          </p:cNvSpPr>
          <p:nvPr>
            <p:ph type="sldNum" sz="quarter" idx="12"/>
          </p:nvPr>
        </p:nvSpPr>
        <p:spPr>
          <a:noFill/>
        </p:spPr>
        <p:txBody>
          <a:bodyPr/>
          <a:lstStyle/>
          <a:p>
            <a:fld id="{7BE400AF-BE8E-471B-9599-A73C24AB3EF3}" type="slidenum">
              <a:rPr lang="en-US" altLang="zh-CN" smtClean="0"/>
              <a:pPr/>
              <a:t>28</a:t>
            </a:fld>
            <a:endParaRPr lang="en-US" altLang="zh-CN"/>
          </a:p>
        </p:txBody>
      </p:sp>
      <p:pic>
        <p:nvPicPr>
          <p:cNvPr id="33799" name="Picture 7"/>
          <p:cNvPicPr>
            <a:picLocks noChangeAspect="1" noChangeArrowheads="1"/>
          </p:cNvPicPr>
          <p:nvPr/>
        </p:nvPicPr>
        <p:blipFill>
          <a:blip r:embed="rId2" cstate="print"/>
          <a:srcRect/>
          <a:stretch>
            <a:fillRect/>
          </a:stretch>
        </p:blipFill>
        <p:spPr bwMode="auto">
          <a:xfrm>
            <a:off x="428625" y="1466850"/>
            <a:ext cx="8358188" cy="5391150"/>
          </a:xfrm>
          <a:prstGeom prst="rect">
            <a:avLst/>
          </a:prstGeom>
          <a:noFill/>
          <a:ln w="9525">
            <a:noFill/>
            <a:miter lim="800000"/>
            <a:headEnd/>
            <a:tailEnd/>
          </a:ln>
        </p:spPr>
      </p:pic>
      <p:pic>
        <p:nvPicPr>
          <p:cNvPr id="28680" name="Picture 8"/>
          <p:cNvPicPr>
            <a:picLocks noChangeAspect="1" noChangeArrowheads="1"/>
          </p:cNvPicPr>
          <p:nvPr/>
        </p:nvPicPr>
        <p:blipFill>
          <a:blip r:embed="rId3" cstate="print"/>
          <a:srcRect/>
          <a:stretch>
            <a:fillRect/>
          </a:stretch>
        </p:blipFill>
        <p:spPr bwMode="auto">
          <a:xfrm>
            <a:off x="0" y="2428875"/>
            <a:ext cx="6361113" cy="4429125"/>
          </a:xfrm>
          <a:prstGeom prst="rect">
            <a:avLst/>
          </a:prstGeom>
          <a:noFill/>
          <a:ln w="9525">
            <a:noFill/>
            <a:miter lim="800000"/>
            <a:headEnd/>
            <a:tailEnd/>
          </a:ln>
        </p:spPr>
      </p:pic>
    </p:spTree>
    <p:extLst>
      <p:ext uri="{BB962C8B-B14F-4D97-AF65-F5344CB8AC3E}">
        <p14:creationId xmlns:p14="http://schemas.microsoft.com/office/powerpoint/2010/main" val="1354727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6" fill="hold" nodeType="clickEffect">
                                  <p:stCondLst>
                                    <p:cond delay="0"/>
                                  </p:stCondLst>
                                  <p:childTnLst>
                                    <p:set>
                                      <p:cBhvr>
                                        <p:cTn id="6" dur="1" fill="hold">
                                          <p:stCondLst>
                                            <p:cond delay="0"/>
                                          </p:stCondLst>
                                        </p:cTn>
                                        <p:tgtEl>
                                          <p:spTgt spid="28680"/>
                                        </p:tgtEl>
                                        <p:attrNameLst>
                                          <p:attrName>style.visibility</p:attrName>
                                        </p:attrNameLst>
                                      </p:cBhvr>
                                      <p:to>
                                        <p:strVal val="visible"/>
                                      </p:to>
                                    </p:set>
                                    <p:anim calcmode="lin" valueType="num">
                                      <p:cBhvr additive="base">
                                        <p:cTn id="7" dur="500" fill="hold"/>
                                        <p:tgtEl>
                                          <p:spTgt spid="28680"/>
                                        </p:tgtEl>
                                        <p:attrNameLst>
                                          <p:attrName>ppt_x</p:attrName>
                                        </p:attrNameLst>
                                      </p:cBhvr>
                                      <p:tavLst>
                                        <p:tav tm="0">
                                          <p:val>
                                            <p:strVal val="1+#ppt_w/2"/>
                                          </p:val>
                                        </p:tav>
                                        <p:tav tm="100000">
                                          <p:val>
                                            <p:strVal val="#ppt_x"/>
                                          </p:val>
                                        </p:tav>
                                      </p:tavLst>
                                    </p:anim>
                                    <p:anim calcmode="lin" valueType="num">
                                      <p:cBhvr additive="base">
                                        <p:cTn id="8" dur="500" fill="hold"/>
                                        <p:tgtEl>
                                          <p:spTgt spid="2868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a:xfrm>
            <a:off x="1619672" y="260648"/>
            <a:ext cx="8001000" cy="747936"/>
          </a:xfrm>
        </p:spPr>
        <p:txBody>
          <a:bodyPr/>
          <a:lstStyle/>
          <a:p>
            <a:r>
              <a:rPr lang="en-US" altLang="zh-CN" dirty="0"/>
              <a:t>DNS</a:t>
            </a:r>
            <a:r>
              <a:rPr lang="zh-CN" altLang="zh-CN" dirty="0"/>
              <a:t>与</a:t>
            </a:r>
            <a:r>
              <a:rPr lang="en-US" altLang="zh-CN" dirty="0"/>
              <a:t>IP</a:t>
            </a:r>
            <a:r>
              <a:rPr lang="zh-CN" altLang="zh-CN" dirty="0"/>
              <a:t>查询安全防范措施</a:t>
            </a:r>
            <a:endParaRPr lang="zh-CN" altLang="en-US" dirty="0"/>
          </a:p>
        </p:txBody>
      </p:sp>
      <p:sp>
        <p:nvSpPr>
          <p:cNvPr id="3" name="内容占位符 2"/>
          <p:cNvSpPr>
            <a:spLocks noGrp="1"/>
          </p:cNvSpPr>
          <p:nvPr>
            <p:ph idx="1"/>
          </p:nvPr>
        </p:nvSpPr>
        <p:spPr/>
        <p:txBody>
          <a:bodyPr/>
          <a:lstStyle/>
          <a:p>
            <a:r>
              <a:rPr lang="zh-CN" altLang="zh-CN" sz="2000" dirty="0"/>
              <a:t>公用数据库中提供信息的安全问题</a:t>
            </a:r>
            <a:endParaRPr lang="en-US" altLang="zh-CN" sz="2000" dirty="0"/>
          </a:p>
          <a:p>
            <a:pPr lvl="1"/>
            <a:r>
              <a:rPr lang="zh-CN" altLang="zh-CN" sz="1800" dirty="0"/>
              <a:t>必须向注册机构提供</a:t>
            </a:r>
            <a:r>
              <a:rPr lang="zh-CN" altLang="en-US" sz="1800" dirty="0"/>
              <a:t>尽可能</a:t>
            </a:r>
            <a:r>
              <a:rPr lang="zh-CN" altLang="zh-CN" sz="1800" dirty="0"/>
              <a:t>准确的信息</a:t>
            </a:r>
            <a:endParaRPr lang="en-US" altLang="zh-CN" sz="1800" dirty="0"/>
          </a:p>
          <a:p>
            <a:endParaRPr lang="en-US" altLang="zh-CN" sz="2000" dirty="0"/>
          </a:p>
          <a:p>
            <a:r>
              <a:rPr lang="zh-CN" altLang="zh-CN" sz="2000" dirty="0"/>
              <a:t>采用一些安防措施不让攻击者轻易得手</a:t>
            </a:r>
            <a:endParaRPr lang="en-US" altLang="zh-CN" sz="2000" dirty="0"/>
          </a:p>
          <a:p>
            <a:pPr lvl="1"/>
            <a:r>
              <a:rPr lang="zh-CN" altLang="en-US" sz="1800" dirty="0"/>
              <a:t>及时</a:t>
            </a:r>
            <a:r>
              <a:rPr lang="zh-CN" altLang="zh-CN" sz="1800" dirty="0"/>
              <a:t>更新管理性事务联系人的信息</a:t>
            </a:r>
            <a:endParaRPr lang="en-US" altLang="zh-CN" sz="1800" dirty="0"/>
          </a:p>
          <a:p>
            <a:pPr lvl="1"/>
            <a:r>
              <a:rPr lang="zh-CN" altLang="zh-CN" sz="1800" dirty="0"/>
              <a:t>尝试使用虚构的人名来作为管理性事务联系人</a:t>
            </a:r>
            <a:endParaRPr lang="en-US" altLang="zh-CN" sz="1800" dirty="0"/>
          </a:p>
          <a:p>
            <a:pPr lvl="2"/>
            <a:r>
              <a:rPr lang="en-US" altLang="zh-CN" sz="1600" dirty="0"/>
              <a:t>“</a:t>
            </a:r>
            <a:r>
              <a:rPr lang="en-US" altLang="zh-CN" sz="1600" dirty="0" err="1"/>
              <a:t>HoneyMan</a:t>
            </a:r>
            <a:r>
              <a:rPr lang="en-US" altLang="zh-CN" sz="1600" dirty="0"/>
              <a:t>”: </a:t>
            </a:r>
            <a:r>
              <a:rPr lang="zh-CN" altLang="zh-CN" sz="1600" dirty="0"/>
              <a:t>帮助发现和追查那些在电话或邮件中试图冒充虚构人名的“社会工程师”</a:t>
            </a:r>
            <a:endParaRPr lang="en-US" altLang="zh-CN" sz="1600" dirty="0"/>
          </a:p>
          <a:p>
            <a:pPr lvl="1"/>
            <a:r>
              <a:rPr lang="zh-CN" altLang="zh-CN" sz="1800" dirty="0"/>
              <a:t>慎重考虑所列的电话号码和地址等信息</a:t>
            </a:r>
            <a:endParaRPr lang="en-US" altLang="zh-CN" sz="1800" dirty="0"/>
          </a:p>
          <a:p>
            <a:pPr lvl="1"/>
            <a:r>
              <a:rPr lang="zh-CN" altLang="zh-CN" sz="1800" dirty="0"/>
              <a:t>注意域名注册机构允许更新注册信息的方式，并确保其中关键信息的安全</a:t>
            </a:r>
            <a:endParaRPr lang="en-US" altLang="zh-CN" sz="1800" dirty="0"/>
          </a:p>
          <a:p>
            <a:pPr lvl="2"/>
            <a:r>
              <a:rPr lang="zh-CN" altLang="en-US" sz="1600" dirty="0"/>
              <a:t>攻击案例：</a:t>
            </a:r>
            <a:r>
              <a:rPr lang="en-US" altLang="zh-CN" sz="1600" dirty="0"/>
              <a:t> 2008</a:t>
            </a:r>
            <a:r>
              <a:rPr lang="zh-CN" altLang="zh-CN" sz="1600" dirty="0"/>
              <a:t>年黑客进入了网络支付服务商</a:t>
            </a:r>
            <a:r>
              <a:rPr lang="en-US" altLang="zh-CN" sz="1600" dirty="0" err="1"/>
              <a:t>CheckFree</a:t>
            </a:r>
            <a:r>
              <a:rPr lang="zh-CN" altLang="zh-CN" sz="1600" dirty="0"/>
              <a:t>的邮箱，从而修改了域名记录</a:t>
            </a:r>
            <a:endParaRPr lang="en-US" altLang="zh-CN" sz="1600" dirty="0"/>
          </a:p>
        </p:txBody>
      </p:sp>
      <p:sp>
        <p:nvSpPr>
          <p:cNvPr id="6" name="灯片编号占位符 5"/>
          <p:cNvSpPr>
            <a:spLocks noGrp="1"/>
          </p:cNvSpPr>
          <p:nvPr>
            <p:ph type="sldNum" sz="quarter" idx="12"/>
          </p:nvPr>
        </p:nvSpPr>
        <p:spPr/>
        <p:txBody>
          <a:bodyPr/>
          <a:lstStyle/>
          <a:p>
            <a:pPr>
              <a:defRPr/>
            </a:pPr>
            <a:fld id="{85027CBF-C054-465D-9A8D-403404A849B7}" type="slidenum">
              <a:rPr lang="en-US" altLang="zh-CN" smtClean="0"/>
              <a:pPr>
                <a:defRPr/>
              </a:pPr>
              <a:t>29</a:t>
            </a:fld>
            <a:endParaRPr lang="en-US" altLang="zh-CN"/>
          </a:p>
        </p:txBody>
      </p:sp>
    </p:spTree>
    <p:extLst>
      <p:ext uri="{BB962C8B-B14F-4D97-AF65-F5344CB8AC3E}">
        <p14:creationId xmlns:p14="http://schemas.microsoft.com/office/powerpoint/2010/main" val="11986430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316" name="灯片编号占位符 5"/>
          <p:cNvSpPr>
            <a:spLocks noGrp="1"/>
          </p:cNvSpPr>
          <p:nvPr>
            <p:ph type="sldNum" sz="quarter" idx="12"/>
          </p:nvPr>
        </p:nvSpPr>
        <p:spPr>
          <a:noFill/>
        </p:spPr>
        <p:txBody>
          <a:bodyPr/>
          <a:lstStyle/>
          <a:p>
            <a:fld id="{C5E03E23-0498-4D6D-9B26-21782333F8D7}" type="slidenum">
              <a:rPr lang="en-US" altLang="zh-CN" smtClean="0"/>
              <a:pPr/>
              <a:t>3</a:t>
            </a:fld>
            <a:endParaRPr lang="en-US" altLang="zh-CN"/>
          </a:p>
        </p:txBody>
      </p:sp>
      <p:sp>
        <p:nvSpPr>
          <p:cNvPr id="13317" name="Rectangle 2"/>
          <p:cNvSpPr>
            <a:spLocks noGrp="1" noChangeArrowheads="1"/>
          </p:cNvSpPr>
          <p:nvPr>
            <p:ph type="title"/>
          </p:nvPr>
        </p:nvSpPr>
        <p:spPr>
          <a:xfrm>
            <a:off x="1691680" y="332656"/>
            <a:ext cx="8001000" cy="459904"/>
          </a:xfrm>
        </p:spPr>
        <p:txBody>
          <a:bodyPr/>
          <a:lstStyle/>
          <a:p>
            <a:pPr eaLnBrk="1" hangingPunct="1"/>
            <a:r>
              <a:rPr lang="zh-CN" altLang="en-US" dirty="0"/>
              <a:t>内容</a:t>
            </a:r>
          </a:p>
        </p:txBody>
      </p:sp>
      <p:sp>
        <p:nvSpPr>
          <p:cNvPr id="13318" name="Rectangle 3"/>
          <p:cNvSpPr>
            <a:spLocks noGrp="1" noChangeArrowheads="1"/>
          </p:cNvSpPr>
          <p:nvPr>
            <p:ph type="body" idx="1"/>
          </p:nvPr>
        </p:nvSpPr>
        <p:spPr/>
        <p:txBody>
          <a:bodyPr/>
          <a:lstStyle/>
          <a:p>
            <a:pPr marL="571500" indent="-571500" eaLnBrk="1" hangingPunct="1">
              <a:buFont typeface="Wingdings" pitchFamily="2" charset="2"/>
              <a:buAutoNum type="arabicPeriod"/>
            </a:pPr>
            <a:r>
              <a:rPr lang="zh-CN" altLang="en-US" sz="2800" dirty="0">
                <a:solidFill>
                  <a:srgbClr val="FF0000"/>
                </a:solidFill>
                <a:ea typeface="黑体" pitchFamily="2" charset="-122"/>
              </a:rPr>
              <a:t>网络信息搜集技术概述</a:t>
            </a:r>
            <a:endParaRPr lang="en-US" altLang="zh-CN" sz="2800" dirty="0">
              <a:solidFill>
                <a:srgbClr val="FF0000"/>
              </a:solidFill>
              <a:ea typeface="黑体" pitchFamily="2" charset="-122"/>
            </a:endParaRPr>
          </a:p>
          <a:p>
            <a:pPr marL="571500" indent="-571500" eaLnBrk="1" hangingPunct="1">
              <a:buFont typeface="Wingdings" pitchFamily="2" charset="2"/>
              <a:buAutoNum type="arabicPeriod"/>
            </a:pPr>
            <a:r>
              <a:rPr lang="zh-CN" altLang="en-US" sz="2800" dirty="0">
                <a:ea typeface="黑体" pitchFamily="2" charset="-122"/>
              </a:rPr>
              <a:t>网络踩点技术</a:t>
            </a:r>
            <a:endParaRPr lang="en-US" altLang="zh-CN" sz="2800" dirty="0">
              <a:ea typeface="黑体" pitchFamily="2" charset="-122"/>
            </a:endParaRPr>
          </a:p>
          <a:p>
            <a:pPr marL="571500" indent="-571500" eaLnBrk="1" hangingPunct="1">
              <a:buFont typeface="Wingdings" pitchFamily="2" charset="2"/>
              <a:buAutoNum type="arabicPeriod"/>
            </a:pPr>
            <a:r>
              <a:rPr lang="zh-CN" altLang="en-US" sz="2800" dirty="0">
                <a:ea typeface="黑体" pitchFamily="2" charset="-122"/>
              </a:rPr>
              <a:t>网络扫描技术</a:t>
            </a:r>
            <a:endParaRPr lang="en-US" altLang="zh-CN" sz="2800" dirty="0">
              <a:ea typeface="黑体" pitchFamily="2" charset="-122"/>
            </a:endParaRPr>
          </a:p>
          <a:p>
            <a:pPr marL="571500" indent="-571500" eaLnBrk="1" hangingPunct="1">
              <a:buFont typeface="Wingdings" pitchFamily="2" charset="2"/>
              <a:buAutoNum type="arabicPeriod"/>
            </a:pPr>
            <a:r>
              <a:rPr lang="zh-CN" altLang="en-US" sz="2800" dirty="0">
                <a:ea typeface="黑体" pitchFamily="2" charset="-122"/>
              </a:rPr>
              <a:t>网络查点技术</a:t>
            </a:r>
          </a:p>
        </p:txBody>
      </p:sp>
    </p:spTree>
    <p:extLst>
      <p:ext uri="{BB962C8B-B14F-4D97-AF65-F5344CB8AC3E}">
        <p14:creationId xmlns:p14="http://schemas.microsoft.com/office/powerpoint/2010/main" val="154300592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3556" name="灯片编号占位符 5"/>
          <p:cNvSpPr>
            <a:spLocks noGrp="1"/>
          </p:cNvSpPr>
          <p:nvPr>
            <p:ph type="sldNum" sz="quarter" idx="12"/>
          </p:nvPr>
        </p:nvSpPr>
        <p:spPr>
          <a:noFill/>
        </p:spPr>
        <p:txBody>
          <a:bodyPr/>
          <a:lstStyle/>
          <a:p>
            <a:fld id="{8249AB8D-5AB1-4BF4-80ED-3A8B78021185}" type="slidenum">
              <a:rPr lang="en-US" altLang="zh-CN" smtClean="0"/>
              <a:pPr/>
              <a:t>30</a:t>
            </a:fld>
            <a:endParaRPr lang="en-US" altLang="zh-CN"/>
          </a:p>
        </p:txBody>
      </p:sp>
      <p:sp>
        <p:nvSpPr>
          <p:cNvPr id="23557" name="Rectangle 2"/>
          <p:cNvSpPr>
            <a:spLocks noGrp="1" noChangeArrowheads="1"/>
          </p:cNvSpPr>
          <p:nvPr>
            <p:ph type="title"/>
          </p:nvPr>
        </p:nvSpPr>
        <p:spPr>
          <a:xfrm>
            <a:off x="1619672" y="188640"/>
            <a:ext cx="8001000" cy="747936"/>
          </a:xfrm>
        </p:spPr>
        <p:txBody>
          <a:bodyPr/>
          <a:lstStyle/>
          <a:p>
            <a:pPr eaLnBrk="1" hangingPunct="1"/>
            <a:r>
              <a:rPr lang="zh-CN" altLang="en-US" dirty="0"/>
              <a:t>网络搜索</a:t>
            </a:r>
          </a:p>
        </p:txBody>
      </p:sp>
      <p:sp>
        <p:nvSpPr>
          <p:cNvPr id="23558" name="Rectangle 3"/>
          <p:cNvSpPr>
            <a:spLocks noGrp="1" noChangeArrowheads="1"/>
          </p:cNvSpPr>
          <p:nvPr>
            <p:ph type="body" idx="1"/>
          </p:nvPr>
        </p:nvSpPr>
        <p:spPr>
          <a:xfrm>
            <a:off x="566738" y="1752600"/>
            <a:ext cx="8001000" cy="4413250"/>
          </a:xfrm>
        </p:spPr>
        <p:txBody>
          <a:bodyPr/>
          <a:lstStyle/>
          <a:p>
            <a:pPr eaLnBrk="1" hangingPunct="1">
              <a:lnSpc>
                <a:spcPct val="90000"/>
              </a:lnSpc>
            </a:pPr>
            <a:r>
              <a:rPr lang="zh-CN" altLang="en-US" sz="2100" dirty="0"/>
              <a:t>公开渠道信息搜集</a:t>
            </a:r>
          </a:p>
          <a:p>
            <a:pPr lvl="1" eaLnBrk="1" hangingPunct="1">
              <a:lnSpc>
                <a:spcPct val="90000"/>
              </a:lnSpc>
            </a:pPr>
            <a:r>
              <a:rPr lang="zh-CN" altLang="en-US" sz="2000" dirty="0"/>
              <a:t>目标</a:t>
            </a:r>
            <a:r>
              <a:rPr lang="en-US" altLang="zh-CN" sz="2000" dirty="0"/>
              <a:t>Web</a:t>
            </a:r>
            <a:r>
              <a:rPr lang="zh-CN" altLang="en-US" sz="2000" dirty="0"/>
              <a:t>网页、地理位置、相关组织</a:t>
            </a:r>
          </a:p>
          <a:p>
            <a:pPr lvl="1" eaLnBrk="1" hangingPunct="1">
              <a:lnSpc>
                <a:spcPct val="90000"/>
              </a:lnSpc>
            </a:pPr>
            <a:r>
              <a:rPr lang="zh-CN" altLang="en-US" sz="2000" dirty="0"/>
              <a:t>组织结构和人员、个人资料、电话、电子邮件</a:t>
            </a:r>
          </a:p>
          <a:p>
            <a:pPr lvl="1" eaLnBrk="1" hangingPunct="1">
              <a:lnSpc>
                <a:spcPct val="90000"/>
              </a:lnSpc>
            </a:pPr>
            <a:r>
              <a:rPr lang="zh-CN" altLang="en-US" sz="2000" dirty="0"/>
              <a:t>网络配置、安全防护机制的策略和技术细节</a:t>
            </a:r>
          </a:p>
          <a:p>
            <a:pPr eaLnBrk="1" hangingPunct="1">
              <a:lnSpc>
                <a:spcPct val="90000"/>
              </a:lnSpc>
            </a:pPr>
            <a:endParaRPr lang="en-US" altLang="zh-CN" sz="2100" dirty="0"/>
          </a:p>
          <a:p>
            <a:pPr eaLnBrk="1" hangingPunct="1">
              <a:lnSpc>
                <a:spcPct val="90000"/>
              </a:lnSpc>
            </a:pPr>
            <a:endParaRPr lang="en-US" altLang="zh-CN" sz="2100" dirty="0"/>
          </a:p>
          <a:p>
            <a:pPr eaLnBrk="1" hangingPunct="1">
              <a:lnSpc>
                <a:spcPct val="90000"/>
              </a:lnSpc>
            </a:pPr>
            <a:r>
              <a:rPr lang="en-US" altLang="zh-CN" sz="2100" dirty="0"/>
              <a:t>Google Hacking</a:t>
            </a:r>
          </a:p>
          <a:p>
            <a:pPr lvl="1" eaLnBrk="1" hangingPunct="1">
              <a:lnSpc>
                <a:spcPct val="90000"/>
              </a:lnSpc>
            </a:pPr>
            <a:r>
              <a:rPr lang="en-US" altLang="zh-CN" sz="2000" dirty="0"/>
              <a:t>Google Hacking: </a:t>
            </a:r>
            <a:r>
              <a:rPr lang="zh-CN" altLang="en-US" sz="2000" dirty="0"/>
              <a:t>通过网络搜索引擎</a:t>
            </a:r>
            <a:br>
              <a:rPr lang="en-US" altLang="zh-CN" sz="2000" dirty="0"/>
            </a:br>
            <a:r>
              <a:rPr lang="zh-CN" altLang="en-US" sz="2000" dirty="0"/>
              <a:t>查找特定安全漏洞或私密信息的方法</a:t>
            </a:r>
          </a:p>
          <a:p>
            <a:pPr lvl="1" eaLnBrk="1" hangingPunct="1">
              <a:lnSpc>
                <a:spcPct val="90000"/>
              </a:lnSpc>
            </a:pPr>
            <a:r>
              <a:rPr lang="en-US" altLang="zh-CN" sz="2000" dirty="0" err="1"/>
              <a:t>allinurl:tsweb</a:t>
            </a:r>
            <a:r>
              <a:rPr lang="en-US" altLang="zh-CN" sz="2000" dirty="0"/>
              <a:t>/default.htm: </a:t>
            </a:r>
            <a:r>
              <a:rPr lang="zh-CN" altLang="en-US" sz="2000" dirty="0"/>
              <a:t>查找远程桌面</a:t>
            </a:r>
            <a:r>
              <a:rPr lang="en-US" altLang="zh-CN" sz="2000" dirty="0"/>
              <a:t>Web</a:t>
            </a:r>
            <a:r>
              <a:rPr lang="zh-CN" altLang="en-US" sz="2000" dirty="0"/>
              <a:t>连接</a:t>
            </a:r>
          </a:p>
          <a:p>
            <a:pPr lvl="1" eaLnBrk="1" hangingPunct="1">
              <a:lnSpc>
                <a:spcPct val="90000"/>
              </a:lnSpc>
            </a:pPr>
            <a:r>
              <a:rPr lang="en-US" altLang="zh-CN" sz="2000" dirty="0"/>
              <a:t>Johnny Long: </a:t>
            </a:r>
            <a:r>
              <a:rPr lang="en-US" altLang="zh-CN" sz="2000" dirty="0">
                <a:hlinkClick r:id="rId2"/>
              </a:rPr>
              <a:t>Google Hacking Database</a:t>
            </a:r>
            <a:endParaRPr lang="en-US" altLang="zh-CN" sz="2000" dirty="0"/>
          </a:p>
          <a:p>
            <a:pPr lvl="1" eaLnBrk="1" hangingPunct="1">
              <a:lnSpc>
                <a:spcPct val="90000"/>
              </a:lnSpc>
            </a:pPr>
            <a:r>
              <a:rPr lang="en-US" altLang="zh-CN" sz="2000" dirty="0"/>
              <a:t>Google Hacking</a:t>
            </a:r>
            <a:r>
              <a:rPr lang="zh-CN" altLang="en-US" sz="2000" dirty="0"/>
              <a:t>软件</a:t>
            </a:r>
            <a:r>
              <a:rPr lang="en-US" altLang="zh-CN" sz="2000" dirty="0"/>
              <a:t>: Athena, </a:t>
            </a:r>
            <a:r>
              <a:rPr lang="en-US" altLang="zh-CN" sz="2000" dirty="0" err="1"/>
              <a:t>Wikto</a:t>
            </a:r>
            <a:r>
              <a:rPr lang="en-US" altLang="zh-CN" sz="2000" dirty="0"/>
              <a:t>, </a:t>
            </a:r>
            <a:r>
              <a:rPr lang="en-US" altLang="zh-CN" sz="2000" dirty="0" err="1"/>
              <a:t>SiteDigger</a:t>
            </a:r>
            <a:endParaRPr lang="en-US" altLang="zh-CN" sz="2000" dirty="0"/>
          </a:p>
        </p:txBody>
      </p:sp>
      <p:pic>
        <p:nvPicPr>
          <p:cNvPr id="23559" name="Picture 7"/>
          <p:cNvPicPr>
            <a:picLocks noChangeAspect="1" noChangeArrowheads="1"/>
          </p:cNvPicPr>
          <p:nvPr/>
        </p:nvPicPr>
        <p:blipFill>
          <a:blip r:embed="rId3" cstate="print"/>
          <a:srcRect/>
          <a:stretch>
            <a:fillRect/>
          </a:stretch>
        </p:blipFill>
        <p:spPr bwMode="auto">
          <a:xfrm>
            <a:off x="6732240" y="1700808"/>
            <a:ext cx="2252662" cy="2928938"/>
          </a:xfrm>
          <a:prstGeom prst="rect">
            <a:avLst/>
          </a:prstGeom>
          <a:noFill/>
          <a:ln w="9525">
            <a:noFill/>
            <a:miter lim="800000"/>
            <a:headEnd/>
            <a:tailEnd/>
          </a:ln>
        </p:spPr>
      </p:pic>
    </p:spTree>
    <p:extLst>
      <p:ext uri="{BB962C8B-B14F-4D97-AF65-F5344CB8AC3E}">
        <p14:creationId xmlns:p14="http://schemas.microsoft.com/office/powerpoint/2010/main" val="235880799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578" name="标题 1"/>
          <p:cNvSpPr>
            <a:spLocks noGrp="1"/>
          </p:cNvSpPr>
          <p:nvPr>
            <p:ph type="title"/>
          </p:nvPr>
        </p:nvSpPr>
        <p:spPr>
          <a:xfrm>
            <a:off x="1619672" y="260648"/>
            <a:ext cx="8001000" cy="603920"/>
          </a:xfrm>
        </p:spPr>
        <p:txBody>
          <a:bodyPr/>
          <a:lstStyle/>
          <a:p>
            <a:r>
              <a:rPr lang="en-US" altLang="zh-CN" dirty="0"/>
              <a:t>Google Hacking</a:t>
            </a:r>
            <a:r>
              <a:rPr lang="zh-CN" altLang="en-US" dirty="0"/>
              <a:t>示例</a:t>
            </a:r>
          </a:p>
        </p:txBody>
      </p:sp>
      <p:sp>
        <p:nvSpPr>
          <p:cNvPr id="24579" name="内容占位符 2"/>
          <p:cNvSpPr>
            <a:spLocks noGrp="1"/>
          </p:cNvSpPr>
          <p:nvPr>
            <p:ph idx="1"/>
          </p:nvPr>
        </p:nvSpPr>
        <p:spPr/>
        <p:txBody>
          <a:bodyPr/>
          <a:lstStyle/>
          <a:p>
            <a:endParaRPr lang="zh-CN" altLang="en-US"/>
          </a:p>
        </p:txBody>
      </p:sp>
      <p:sp>
        <p:nvSpPr>
          <p:cNvPr id="24582" name="灯片编号占位符 5"/>
          <p:cNvSpPr>
            <a:spLocks noGrp="1"/>
          </p:cNvSpPr>
          <p:nvPr>
            <p:ph type="sldNum" sz="quarter" idx="12"/>
          </p:nvPr>
        </p:nvSpPr>
        <p:spPr>
          <a:noFill/>
        </p:spPr>
        <p:txBody>
          <a:bodyPr/>
          <a:lstStyle/>
          <a:p>
            <a:fld id="{FA37AE13-50D7-4E38-99D9-351B5FF15B4B}" type="slidenum">
              <a:rPr lang="en-US" altLang="zh-CN" smtClean="0"/>
              <a:pPr/>
              <a:t>31</a:t>
            </a:fld>
            <a:endParaRPr lang="en-US" altLang="zh-CN"/>
          </a:p>
        </p:txBody>
      </p:sp>
      <p:pic>
        <p:nvPicPr>
          <p:cNvPr id="24583" name="Picture 4"/>
          <p:cNvPicPr>
            <a:picLocks noChangeAspect="1" noChangeArrowheads="1"/>
          </p:cNvPicPr>
          <p:nvPr/>
        </p:nvPicPr>
        <p:blipFill>
          <a:blip r:embed="rId2" cstate="print"/>
          <a:srcRect/>
          <a:stretch>
            <a:fillRect/>
          </a:stretch>
        </p:blipFill>
        <p:spPr bwMode="auto">
          <a:xfrm>
            <a:off x="714375" y="1571625"/>
            <a:ext cx="7988300" cy="4857750"/>
          </a:xfrm>
          <a:prstGeom prst="rect">
            <a:avLst/>
          </a:prstGeom>
          <a:noFill/>
          <a:ln w="9525">
            <a:noFill/>
            <a:miter lim="800000"/>
            <a:headEnd/>
            <a:tailEnd/>
          </a:ln>
        </p:spPr>
      </p:pic>
      <p:sp>
        <p:nvSpPr>
          <p:cNvPr id="8" name="矩形 7"/>
          <p:cNvSpPr/>
          <p:nvPr/>
        </p:nvSpPr>
        <p:spPr bwMode="auto">
          <a:xfrm>
            <a:off x="2483768" y="1988840"/>
            <a:ext cx="5688632" cy="648072"/>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dirty="0">
                <a:ln>
                  <a:noFill/>
                </a:ln>
                <a:solidFill>
                  <a:srgbClr val="FF0000"/>
                </a:solidFill>
                <a:effectLst/>
                <a:latin typeface="Verdana" pitchFamily="34" charset="0"/>
                <a:ea typeface="宋体" pitchFamily="2" charset="-122"/>
              </a:rPr>
              <a:t>Google search: </a:t>
            </a:r>
            <a:r>
              <a:rPr kumimoji="0" lang="en-US" altLang="zh-CN" sz="1800" b="1" i="0" u="none" strike="noStrike" cap="none" normalizeH="0" baseline="0" dirty="0" err="1">
                <a:ln>
                  <a:noFill/>
                </a:ln>
                <a:solidFill>
                  <a:srgbClr val="FF0000"/>
                </a:solidFill>
                <a:effectLst/>
                <a:latin typeface="Verdana" pitchFamily="34" charset="0"/>
                <a:ea typeface="宋体" pitchFamily="2" charset="-122"/>
              </a:rPr>
              <a:t>inurl</a:t>
            </a:r>
            <a:r>
              <a:rPr kumimoji="0" lang="en-US" altLang="zh-CN" sz="1800" b="1" i="0" u="none" strike="noStrike" cap="none" normalizeH="0" baseline="0" dirty="0">
                <a:ln>
                  <a:noFill/>
                </a:ln>
                <a:solidFill>
                  <a:srgbClr val="FF0000"/>
                </a:solidFill>
                <a:effectLst/>
                <a:latin typeface="Verdana" pitchFamily="34" charset="0"/>
                <a:ea typeface="宋体" pitchFamily="2" charset="-122"/>
              </a:rPr>
              <a:t>: </a:t>
            </a:r>
            <a:r>
              <a:rPr kumimoji="0" lang="en-US" altLang="zh-CN" sz="1800" b="1" i="0" u="none" strike="noStrike" cap="none" normalizeH="0" baseline="0" dirty="0" err="1">
                <a:ln>
                  <a:noFill/>
                </a:ln>
                <a:solidFill>
                  <a:srgbClr val="FF0000"/>
                </a:solidFill>
                <a:effectLst/>
                <a:latin typeface="Verdana" pitchFamily="34" charset="0"/>
                <a:ea typeface="宋体" pitchFamily="2" charset="-122"/>
              </a:rPr>
              <a:t>eStore</a:t>
            </a:r>
            <a:r>
              <a:rPr kumimoji="0" lang="en-US" altLang="zh-CN" sz="1800" b="1" i="0" u="none" strike="noStrike" cap="none" normalizeH="0" baseline="0" dirty="0">
                <a:ln>
                  <a:noFill/>
                </a:ln>
                <a:solidFill>
                  <a:srgbClr val="FF0000"/>
                </a:solidFill>
                <a:effectLst/>
                <a:latin typeface="Verdana" pitchFamily="34" charset="0"/>
                <a:ea typeface="宋体" pitchFamily="2" charset="-122"/>
              </a:rPr>
              <a:t>/index.cgi?</a:t>
            </a:r>
          </a:p>
          <a:p>
            <a:pPr marL="0" marR="0" indent="0" algn="ctr" defTabSz="914400" rtl="0" eaLnBrk="1" fontAlgn="base" latinLnBrk="0" hangingPunct="1">
              <a:lnSpc>
                <a:spcPct val="100000"/>
              </a:lnSpc>
              <a:spcBef>
                <a:spcPct val="0"/>
              </a:spcBef>
              <a:spcAft>
                <a:spcPct val="0"/>
              </a:spcAft>
              <a:buClrTx/>
              <a:buSzTx/>
              <a:buFontTx/>
              <a:buNone/>
              <a:tabLst/>
            </a:pPr>
            <a:r>
              <a:rPr lang="zh-CN" altLang="en-US" sz="1800" b="1" dirty="0">
                <a:solidFill>
                  <a:srgbClr val="FF0000"/>
                </a:solidFill>
              </a:rPr>
              <a:t>路径遍历漏洞：</a:t>
            </a:r>
            <a:r>
              <a:rPr lang="en-US" altLang="zh-CN" sz="1800" b="1" dirty="0">
                <a:solidFill>
                  <a:srgbClr val="FF0000"/>
                </a:solidFill>
              </a:rPr>
              <a:t>URL../../../../etc/</a:t>
            </a:r>
            <a:r>
              <a:rPr lang="en-US" altLang="zh-CN" sz="1800" b="1" dirty="0" err="1">
                <a:solidFill>
                  <a:srgbClr val="FF0000"/>
                </a:solidFill>
              </a:rPr>
              <a:t>passwd</a:t>
            </a:r>
            <a:endParaRPr kumimoji="0" lang="zh-CN" altLang="en-US" sz="1800" b="1" i="0" u="none" strike="noStrike" cap="none" normalizeH="0" baseline="0" dirty="0">
              <a:ln>
                <a:noFill/>
              </a:ln>
              <a:solidFill>
                <a:srgbClr val="FF0000"/>
              </a:solidFill>
              <a:effectLst/>
              <a:latin typeface="Verdana" pitchFamily="34" charset="0"/>
              <a:ea typeface="宋体" pitchFamily="2" charset="-122"/>
            </a:endParaRPr>
          </a:p>
        </p:txBody>
      </p:sp>
    </p:spTree>
    <p:extLst>
      <p:ext uri="{BB962C8B-B14F-4D97-AF65-F5344CB8AC3E}">
        <p14:creationId xmlns:p14="http://schemas.microsoft.com/office/powerpoint/2010/main" val="23618718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a:xfrm>
            <a:off x="1475656" y="188640"/>
            <a:ext cx="8001000" cy="720080"/>
          </a:xfrm>
        </p:spPr>
        <p:txBody>
          <a:bodyPr/>
          <a:lstStyle/>
          <a:p>
            <a:r>
              <a:rPr lang="zh-CN" altLang="en-US" dirty="0"/>
              <a:t>如何用好</a:t>
            </a:r>
            <a:r>
              <a:rPr lang="en-US" altLang="zh-CN" dirty="0"/>
              <a:t>Google-</a:t>
            </a:r>
            <a:r>
              <a:rPr lang="zh-CN" altLang="en-US" dirty="0"/>
              <a:t>基本搜索技巧</a:t>
            </a:r>
          </a:p>
        </p:txBody>
      </p:sp>
      <p:sp>
        <p:nvSpPr>
          <p:cNvPr id="3" name="内容占位符 2"/>
          <p:cNvSpPr>
            <a:spLocks noGrp="1"/>
          </p:cNvSpPr>
          <p:nvPr>
            <p:ph idx="1"/>
          </p:nvPr>
        </p:nvSpPr>
        <p:spPr/>
        <p:txBody>
          <a:bodyPr/>
          <a:lstStyle/>
          <a:p>
            <a:pPr lvl="0"/>
            <a:r>
              <a:rPr lang="zh-CN" altLang="zh-CN" sz="2400" dirty="0"/>
              <a:t>基本搜索与挖掘技巧</a:t>
            </a:r>
          </a:p>
          <a:p>
            <a:pPr lvl="1"/>
            <a:r>
              <a:rPr lang="zh-CN" altLang="zh-CN" sz="2000" dirty="0"/>
              <a:t>保持简单。简单明了的关键词更利于搜索。</a:t>
            </a:r>
          </a:p>
          <a:p>
            <a:pPr lvl="1"/>
            <a:r>
              <a:rPr lang="zh-CN" altLang="zh-CN" sz="2000" dirty="0"/>
              <a:t>使用最可能出现在要查找的网页上的字词。</a:t>
            </a:r>
          </a:p>
          <a:p>
            <a:pPr lvl="1"/>
            <a:r>
              <a:rPr lang="zh-CN" altLang="zh-CN" sz="2000" dirty="0"/>
              <a:t>尽量简明扼要地描述要查找的内容。</a:t>
            </a:r>
          </a:p>
          <a:p>
            <a:pPr lvl="1"/>
            <a:r>
              <a:rPr lang="zh-CN" altLang="zh-CN" sz="2000" dirty="0"/>
              <a:t>选择独特性的描述字词。</a:t>
            </a:r>
          </a:p>
          <a:p>
            <a:pPr lvl="1"/>
            <a:r>
              <a:rPr lang="zh-CN" altLang="zh-CN" sz="2000" dirty="0"/>
              <a:t>善于利用搜索词智能提示功能。</a:t>
            </a:r>
            <a:endParaRPr lang="en-US" altLang="zh-CN" sz="2000" dirty="0"/>
          </a:p>
          <a:p>
            <a:endParaRPr lang="zh-CN" altLang="zh-CN" sz="2800" dirty="0"/>
          </a:p>
          <a:p>
            <a:pPr lvl="1"/>
            <a:endParaRPr lang="zh-CN" altLang="en-US" sz="2400" dirty="0"/>
          </a:p>
        </p:txBody>
      </p:sp>
      <p:sp>
        <p:nvSpPr>
          <p:cNvPr id="6" name="灯片编号占位符 5"/>
          <p:cNvSpPr>
            <a:spLocks noGrp="1"/>
          </p:cNvSpPr>
          <p:nvPr>
            <p:ph type="sldNum" sz="quarter" idx="12"/>
          </p:nvPr>
        </p:nvSpPr>
        <p:spPr/>
        <p:txBody>
          <a:bodyPr/>
          <a:lstStyle/>
          <a:p>
            <a:pPr>
              <a:defRPr/>
            </a:pPr>
            <a:fld id="{85027CBF-C054-465D-9A8D-403404A849B7}" type="slidenum">
              <a:rPr lang="en-US" altLang="zh-CN" smtClean="0"/>
              <a:pPr>
                <a:defRPr/>
              </a:pPr>
              <a:t>32</a:t>
            </a:fld>
            <a:endParaRPr lang="en-US" altLang="zh-CN"/>
          </a:p>
        </p:txBody>
      </p:sp>
      <p:pic>
        <p:nvPicPr>
          <p:cNvPr id="7" name="图片 6"/>
          <p:cNvPicPr/>
          <p:nvPr/>
        </p:nvPicPr>
        <p:blipFill>
          <a:blip r:embed="rId2" cstate="print"/>
          <a:srcRect/>
          <a:stretch>
            <a:fillRect/>
          </a:stretch>
        </p:blipFill>
        <p:spPr bwMode="auto">
          <a:xfrm>
            <a:off x="2267744" y="4005064"/>
            <a:ext cx="3672408" cy="1944216"/>
          </a:xfrm>
          <a:prstGeom prst="rect">
            <a:avLst/>
          </a:prstGeom>
          <a:noFill/>
          <a:ln w="9525">
            <a:noFill/>
            <a:miter lim="800000"/>
            <a:headEnd/>
            <a:tailEnd/>
          </a:ln>
        </p:spPr>
      </p:pic>
      <p:sp>
        <p:nvSpPr>
          <p:cNvPr id="8" name="矩形 7"/>
          <p:cNvSpPr/>
          <p:nvPr/>
        </p:nvSpPr>
        <p:spPr>
          <a:xfrm>
            <a:off x="1835696" y="5877272"/>
            <a:ext cx="5184576" cy="307777"/>
          </a:xfrm>
          <a:prstGeom prst="rect">
            <a:avLst/>
          </a:prstGeom>
        </p:spPr>
        <p:txBody>
          <a:bodyPr wrap="square">
            <a:spAutoFit/>
          </a:bodyPr>
          <a:lstStyle/>
          <a:p>
            <a:r>
              <a:rPr lang="zh-CN" altLang="zh-CN" sz="1400" dirty="0"/>
              <a:t>源代码中泄漏数据库连接地址、口令与密码</a:t>
            </a:r>
            <a:r>
              <a:rPr lang="en-US" altLang="zh-CN" sz="1400" dirty="0"/>
              <a:t>MD5</a:t>
            </a:r>
            <a:r>
              <a:rPr lang="zh-CN" altLang="zh-CN" sz="1400" dirty="0"/>
              <a:t>值的例子</a:t>
            </a:r>
            <a:endParaRPr lang="zh-CN" altLang="en-US" sz="1400" dirty="0"/>
          </a:p>
        </p:txBody>
      </p:sp>
    </p:spTree>
    <p:extLst>
      <p:ext uri="{BB962C8B-B14F-4D97-AF65-F5344CB8AC3E}">
        <p14:creationId xmlns:p14="http://schemas.microsoft.com/office/powerpoint/2010/main" val="130762915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a:xfrm>
            <a:off x="1619672" y="188640"/>
            <a:ext cx="8001000" cy="747936"/>
          </a:xfrm>
        </p:spPr>
        <p:txBody>
          <a:bodyPr/>
          <a:lstStyle/>
          <a:p>
            <a:r>
              <a:rPr lang="zh-CN" altLang="en-US" dirty="0"/>
              <a:t>如何用好</a:t>
            </a:r>
            <a:r>
              <a:rPr lang="en-US" altLang="zh-CN" dirty="0"/>
              <a:t>Google-</a:t>
            </a:r>
            <a:r>
              <a:rPr lang="zh-CN" altLang="en-US" dirty="0"/>
              <a:t>高级搜索</a:t>
            </a:r>
          </a:p>
        </p:txBody>
      </p:sp>
      <p:sp>
        <p:nvSpPr>
          <p:cNvPr id="6" name="灯片编号占位符 5"/>
          <p:cNvSpPr>
            <a:spLocks noGrp="1"/>
          </p:cNvSpPr>
          <p:nvPr>
            <p:ph type="sldNum" sz="quarter" idx="12"/>
          </p:nvPr>
        </p:nvSpPr>
        <p:spPr/>
        <p:txBody>
          <a:bodyPr/>
          <a:lstStyle/>
          <a:p>
            <a:pPr>
              <a:defRPr/>
            </a:pPr>
            <a:fld id="{85027CBF-C054-465D-9A8D-403404A849B7}" type="slidenum">
              <a:rPr lang="en-US" altLang="zh-CN" smtClean="0"/>
              <a:pPr>
                <a:defRPr/>
              </a:pPr>
              <a:t>33</a:t>
            </a:fld>
            <a:endParaRPr lang="en-US" altLang="zh-CN"/>
          </a:p>
        </p:txBody>
      </p:sp>
      <p:pic>
        <p:nvPicPr>
          <p:cNvPr id="7" name="图片 6"/>
          <p:cNvPicPr/>
          <p:nvPr/>
        </p:nvPicPr>
        <p:blipFill>
          <a:blip r:embed="rId2" cstate="print"/>
          <a:srcRect/>
          <a:stretch>
            <a:fillRect/>
          </a:stretch>
        </p:blipFill>
        <p:spPr bwMode="auto">
          <a:xfrm>
            <a:off x="1115616" y="1700808"/>
            <a:ext cx="7056784" cy="4464496"/>
          </a:xfrm>
          <a:prstGeom prst="rect">
            <a:avLst/>
          </a:prstGeom>
          <a:noFill/>
          <a:ln w="9525">
            <a:noFill/>
            <a:miter lim="800000"/>
            <a:headEnd/>
            <a:tailEnd/>
          </a:ln>
        </p:spPr>
      </p:pic>
    </p:spTree>
    <p:extLst>
      <p:ext uri="{BB962C8B-B14F-4D97-AF65-F5344CB8AC3E}">
        <p14:creationId xmlns:p14="http://schemas.microsoft.com/office/powerpoint/2010/main" val="24228790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a:xfrm>
            <a:off x="1547664" y="-99392"/>
            <a:ext cx="8001000" cy="1216025"/>
          </a:xfrm>
        </p:spPr>
        <p:txBody>
          <a:bodyPr/>
          <a:lstStyle/>
          <a:p>
            <a:r>
              <a:rPr lang="en-US" altLang="zh-CN" sz="3200" dirty="0"/>
              <a:t>Google</a:t>
            </a:r>
            <a:r>
              <a:rPr lang="zh-CN" altLang="en-US" sz="3200" dirty="0"/>
              <a:t>信息搜索实例</a:t>
            </a:r>
            <a:br>
              <a:rPr lang="en-US" altLang="zh-CN" sz="3200" dirty="0"/>
            </a:br>
            <a:r>
              <a:rPr lang="en-US" altLang="zh-CN" sz="3200" dirty="0"/>
              <a:t>-</a:t>
            </a:r>
            <a:r>
              <a:rPr lang="zh-CN" altLang="en-US" sz="3200" dirty="0"/>
              <a:t>找出特定域名下尽可能多网站</a:t>
            </a:r>
          </a:p>
        </p:txBody>
      </p:sp>
      <p:sp>
        <p:nvSpPr>
          <p:cNvPr id="3" name="内容占位符 2"/>
          <p:cNvSpPr>
            <a:spLocks noGrp="1"/>
          </p:cNvSpPr>
          <p:nvPr>
            <p:ph idx="1"/>
          </p:nvPr>
        </p:nvSpPr>
        <p:spPr/>
        <p:txBody>
          <a:bodyPr/>
          <a:lstStyle/>
          <a:p>
            <a:r>
              <a:rPr lang="en-US" altLang="zh-CN" sz="2400" dirty="0" err="1"/>
              <a:t>allinurl</a:t>
            </a:r>
            <a:r>
              <a:rPr lang="en-US" altLang="zh-CN" sz="2400" dirty="0"/>
              <a:t>:-</a:t>
            </a:r>
            <a:r>
              <a:rPr lang="en-US" altLang="zh-CN" sz="2400" dirty="0" err="1"/>
              <a:t>php</a:t>
            </a:r>
            <a:r>
              <a:rPr lang="en-US" altLang="zh-CN" sz="2400" dirty="0"/>
              <a:t> -html -</a:t>
            </a:r>
            <a:r>
              <a:rPr lang="en-US" altLang="zh-CN" sz="2400" dirty="0" err="1"/>
              <a:t>htm</a:t>
            </a:r>
            <a:r>
              <a:rPr lang="en-US" altLang="zh-CN" sz="2400" dirty="0"/>
              <a:t> -asp -</a:t>
            </a:r>
            <a:r>
              <a:rPr lang="en-US" altLang="zh-CN" sz="2400" dirty="0" err="1"/>
              <a:t>aspx</a:t>
            </a:r>
            <a:r>
              <a:rPr lang="en-US" altLang="zh-CN" sz="2400" dirty="0"/>
              <a:t> -</a:t>
            </a:r>
            <a:r>
              <a:rPr lang="en-US" altLang="zh-CN" sz="2400" dirty="0" err="1"/>
              <a:t>ppt</a:t>
            </a:r>
            <a:r>
              <a:rPr lang="en-US" altLang="zh-CN" sz="2400" dirty="0"/>
              <a:t> -</a:t>
            </a:r>
            <a:r>
              <a:rPr lang="en-US" altLang="zh-CN" sz="2400" dirty="0" err="1"/>
              <a:t>pdf</a:t>
            </a:r>
            <a:r>
              <a:rPr lang="en-US" altLang="zh-CN" sz="2400" dirty="0"/>
              <a:t> -</a:t>
            </a:r>
            <a:r>
              <a:rPr lang="en-US" altLang="zh-CN" sz="2400" dirty="0" err="1"/>
              <a:t>swf</a:t>
            </a:r>
            <a:r>
              <a:rPr lang="en-US" altLang="zh-CN" sz="2400" dirty="0"/>
              <a:t> -doc -</a:t>
            </a:r>
            <a:r>
              <a:rPr lang="en-US" altLang="zh-CN" sz="2400" dirty="0" err="1"/>
              <a:t>xls</a:t>
            </a:r>
            <a:r>
              <a:rPr lang="en-US" altLang="zh-CN" sz="2400" dirty="0"/>
              <a:t> </a:t>
            </a:r>
            <a:r>
              <a:rPr lang="en-US" altLang="zh-CN" sz="2400" dirty="0" err="1"/>
              <a:t>site:pku.edu.cn</a:t>
            </a:r>
            <a:endParaRPr lang="zh-CN" altLang="en-US" sz="2400" dirty="0"/>
          </a:p>
        </p:txBody>
      </p:sp>
      <p:sp>
        <p:nvSpPr>
          <p:cNvPr id="6" name="灯片编号占位符 5"/>
          <p:cNvSpPr>
            <a:spLocks noGrp="1"/>
          </p:cNvSpPr>
          <p:nvPr>
            <p:ph type="sldNum" sz="quarter" idx="12"/>
          </p:nvPr>
        </p:nvSpPr>
        <p:spPr/>
        <p:txBody>
          <a:bodyPr/>
          <a:lstStyle/>
          <a:p>
            <a:pPr>
              <a:defRPr/>
            </a:pPr>
            <a:fld id="{85027CBF-C054-465D-9A8D-403404A849B7}" type="slidenum">
              <a:rPr lang="en-US" altLang="zh-CN" smtClean="0"/>
              <a:pPr>
                <a:defRPr/>
              </a:pPr>
              <a:t>34</a:t>
            </a:fld>
            <a:endParaRPr lang="en-US" altLang="zh-CN"/>
          </a:p>
        </p:txBody>
      </p:sp>
      <p:pic>
        <p:nvPicPr>
          <p:cNvPr id="7" name="图片 6"/>
          <p:cNvPicPr/>
          <p:nvPr/>
        </p:nvPicPr>
        <p:blipFill>
          <a:blip r:embed="rId2" cstate="print"/>
          <a:srcRect/>
          <a:stretch>
            <a:fillRect/>
          </a:stretch>
        </p:blipFill>
        <p:spPr bwMode="auto">
          <a:xfrm>
            <a:off x="899592" y="2564904"/>
            <a:ext cx="7560840" cy="3600400"/>
          </a:xfrm>
          <a:prstGeom prst="rect">
            <a:avLst/>
          </a:prstGeom>
          <a:noFill/>
          <a:ln w="9525">
            <a:noFill/>
            <a:miter lim="800000"/>
            <a:headEnd/>
            <a:tailEnd/>
          </a:ln>
        </p:spPr>
      </p:pic>
    </p:spTree>
    <p:extLst>
      <p:ext uri="{BB962C8B-B14F-4D97-AF65-F5344CB8AC3E}">
        <p14:creationId xmlns:p14="http://schemas.microsoft.com/office/powerpoint/2010/main" val="422202120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a:xfrm>
            <a:off x="1619672" y="-99392"/>
            <a:ext cx="8001000" cy="1216025"/>
          </a:xfrm>
        </p:spPr>
        <p:txBody>
          <a:bodyPr/>
          <a:lstStyle/>
          <a:p>
            <a:r>
              <a:rPr lang="en-US" altLang="zh-CN" sz="3200" dirty="0"/>
              <a:t>Google</a:t>
            </a:r>
            <a:r>
              <a:rPr lang="zh-CN" altLang="en-US" sz="3200" dirty="0"/>
              <a:t>信息搜索实例</a:t>
            </a:r>
            <a:br>
              <a:rPr lang="en-US" altLang="zh-CN" sz="3200" dirty="0"/>
            </a:br>
            <a:r>
              <a:rPr lang="en-US" altLang="zh-CN" sz="3200" dirty="0"/>
              <a:t>-</a:t>
            </a:r>
            <a:r>
              <a:rPr lang="zh-CN" altLang="zh-CN" sz="3200" dirty="0"/>
              <a:t>找出开放远程桌面</a:t>
            </a:r>
            <a:r>
              <a:rPr lang="en-US" altLang="zh-CN" sz="3200" dirty="0"/>
              <a:t>Web</a:t>
            </a:r>
            <a:r>
              <a:rPr lang="zh-CN" altLang="zh-CN" sz="3200" dirty="0"/>
              <a:t>连接的服务器</a:t>
            </a:r>
            <a:endParaRPr lang="zh-CN" altLang="en-US" sz="3200" dirty="0"/>
          </a:p>
        </p:txBody>
      </p:sp>
      <p:sp>
        <p:nvSpPr>
          <p:cNvPr id="3" name="内容占位符 2"/>
          <p:cNvSpPr>
            <a:spLocks noGrp="1"/>
          </p:cNvSpPr>
          <p:nvPr>
            <p:ph idx="1"/>
          </p:nvPr>
        </p:nvSpPr>
        <p:spPr>
          <a:xfrm>
            <a:off x="566738" y="1752600"/>
            <a:ext cx="8181726" cy="4267200"/>
          </a:xfrm>
        </p:spPr>
        <p:txBody>
          <a:bodyPr/>
          <a:lstStyle/>
          <a:p>
            <a:r>
              <a:rPr lang="zh-CN" altLang="zh-CN" sz="2800" dirty="0"/>
              <a:t>远程桌面</a:t>
            </a:r>
            <a:r>
              <a:rPr lang="en-US" altLang="zh-CN" sz="2800" dirty="0"/>
              <a:t>Web</a:t>
            </a:r>
            <a:r>
              <a:rPr lang="zh-CN" altLang="zh-CN" sz="2800" dirty="0"/>
              <a:t>连接</a:t>
            </a:r>
            <a:r>
              <a:rPr lang="en-US" altLang="zh-CN" sz="2800" dirty="0"/>
              <a:t>–</a:t>
            </a:r>
            <a:r>
              <a:rPr lang="zh-CN" altLang="en-US" sz="2800" dirty="0"/>
              <a:t>远程桌面的“</a:t>
            </a:r>
            <a:r>
              <a:rPr lang="en-US" altLang="zh-CN" sz="2800" dirty="0"/>
              <a:t>Web</a:t>
            </a:r>
            <a:r>
              <a:rPr lang="zh-CN" altLang="en-US" sz="2800" dirty="0"/>
              <a:t>版本”</a:t>
            </a:r>
            <a:endParaRPr lang="en-US" altLang="zh-CN" sz="2800" dirty="0"/>
          </a:p>
          <a:p>
            <a:r>
              <a:rPr lang="zh-CN" altLang="en-US" sz="2800" dirty="0"/>
              <a:t>可通过</a:t>
            </a:r>
            <a:r>
              <a:rPr lang="zh-CN" altLang="zh-CN" sz="2800" dirty="0"/>
              <a:t>口令破解攻破</a:t>
            </a:r>
            <a:r>
              <a:rPr lang="zh-CN" altLang="en-US" sz="2800" dirty="0"/>
              <a:t>设置了弱口令的</a:t>
            </a:r>
            <a:r>
              <a:rPr lang="zh-CN" altLang="zh-CN" sz="2800" dirty="0"/>
              <a:t>服务器</a:t>
            </a:r>
            <a:endParaRPr lang="zh-CN" altLang="en-US" sz="2800" dirty="0"/>
          </a:p>
        </p:txBody>
      </p:sp>
      <p:sp>
        <p:nvSpPr>
          <p:cNvPr id="6" name="灯片编号占位符 5"/>
          <p:cNvSpPr>
            <a:spLocks noGrp="1"/>
          </p:cNvSpPr>
          <p:nvPr>
            <p:ph type="sldNum" sz="quarter" idx="12"/>
          </p:nvPr>
        </p:nvSpPr>
        <p:spPr/>
        <p:txBody>
          <a:bodyPr/>
          <a:lstStyle/>
          <a:p>
            <a:pPr>
              <a:defRPr/>
            </a:pPr>
            <a:fld id="{85027CBF-C054-465D-9A8D-403404A849B7}" type="slidenum">
              <a:rPr lang="en-US" altLang="zh-CN" smtClean="0"/>
              <a:pPr>
                <a:defRPr/>
              </a:pPr>
              <a:t>35</a:t>
            </a:fld>
            <a:endParaRPr lang="en-US" altLang="zh-CN"/>
          </a:p>
        </p:txBody>
      </p:sp>
      <p:pic>
        <p:nvPicPr>
          <p:cNvPr id="7" name="图片 6"/>
          <p:cNvPicPr/>
          <p:nvPr/>
        </p:nvPicPr>
        <p:blipFill>
          <a:blip r:embed="rId2" cstate="print"/>
          <a:srcRect/>
          <a:stretch>
            <a:fillRect/>
          </a:stretch>
        </p:blipFill>
        <p:spPr bwMode="auto">
          <a:xfrm>
            <a:off x="611560" y="2780928"/>
            <a:ext cx="8136904" cy="3312368"/>
          </a:xfrm>
          <a:prstGeom prst="rect">
            <a:avLst/>
          </a:prstGeom>
          <a:noFill/>
          <a:ln w="9525">
            <a:noFill/>
            <a:miter lim="800000"/>
            <a:headEnd/>
            <a:tailEnd/>
          </a:ln>
        </p:spPr>
      </p:pic>
    </p:spTree>
    <p:extLst>
      <p:ext uri="{BB962C8B-B14F-4D97-AF65-F5344CB8AC3E}">
        <p14:creationId xmlns:p14="http://schemas.microsoft.com/office/powerpoint/2010/main" val="289287406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a:xfrm>
            <a:off x="1619672" y="-99392"/>
            <a:ext cx="8001000" cy="1216025"/>
          </a:xfrm>
        </p:spPr>
        <p:txBody>
          <a:bodyPr/>
          <a:lstStyle/>
          <a:p>
            <a:r>
              <a:rPr lang="en-US" altLang="zh-CN" sz="3200" dirty="0"/>
              <a:t>Google</a:t>
            </a:r>
            <a:r>
              <a:rPr lang="zh-CN" altLang="en-US" sz="3200" dirty="0"/>
              <a:t>信息搜索实例</a:t>
            </a:r>
            <a:br>
              <a:rPr lang="en-US" altLang="zh-CN" sz="3200" dirty="0"/>
            </a:br>
            <a:r>
              <a:rPr lang="en-US" altLang="zh-CN" sz="3200" dirty="0"/>
              <a:t>-</a:t>
            </a:r>
            <a:r>
              <a:rPr lang="zh-CN" altLang="zh-CN" sz="3200" dirty="0"/>
              <a:t>尝试找出学生身份证号和信用卡信息</a:t>
            </a:r>
            <a:endParaRPr lang="zh-CN" altLang="en-US" sz="3200" dirty="0"/>
          </a:p>
        </p:txBody>
      </p:sp>
      <p:sp>
        <p:nvSpPr>
          <p:cNvPr id="3" name="内容占位符 2"/>
          <p:cNvSpPr>
            <a:spLocks noGrp="1"/>
          </p:cNvSpPr>
          <p:nvPr>
            <p:ph idx="1"/>
          </p:nvPr>
        </p:nvSpPr>
        <p:spPr/>
        <p:txBody>
          <a:bodyPr/>
          <a:lstStyle/>
          <a:p>
            <a:r>
              <a:rPr lang="zh-CN" altLang="zh-CN" sz="2800" dirty="0"/>
              <a:t>“</a:t>
            </a:r>
            <a:r>
              <a:rPr lang="en-US" altLang="zh-CN" sz="2800" dirty="0" err="1"/>
              <a:t>filetype:xls</a:t>
            </a:r>
            <a:r>
              <a:rPr lang="en-US" altLang="zh-CN" sz="2800" dirty="0"/>
              <a:t> </a:t>
            </a:r>
            <a:r>
              <a:rPr lang="zh-CN" altLang="zh-CN" sz="2800" dirty="0"/>
              <a:t>身份证号</a:t>
            </a:r>
            <a:r>
              <a:rPr lang="en-US" altLang="zh-CN" sz="2800" dirty="0"/>
              <a:t> </a:t>
            </a:r>
            <a:r>
              <a:rPr lang="en-US" altLang="zh-CN" sz="2800" dirty="0" err="1"/>
              <a:t>site:edu.cn</a:t>
            </a:r>
            <a:r>
              <a:rPr lang="zh-CN" altLang="zh-CN" sz="2800" dirty="0"/>
              <a:t>”</a:t>
            </a:r>
            <a:endParaRPr lang="en-US" altLang="zh-CN" sz="2800" dirty="0"/>
          </a:p>
          <a:p>
            <a:endParaRPr lang="en-US" altLang="zh-CN" sz="2800" dirty="0"/>
          </a:p>
          <a:p>
            <a:endParaRPr lang="en-US" altLang="zh-CN" sz="2800" dirty="0"/>
          </a:p>
          <a:p>
            <a:endParaRPr lang="en-US" altLang="zh-CN" sz="2800" dirty="0"/>
          </a:p>
          <a:p>
            <a:endParaRPr lang="en-US" altLang="zh-CN" sz="2800" dirty="0"/>
          </a:p>
          <a:p>
            <a:r>
              <a:rPr lang="zh-CN" altLang="zh-CN" sz="2800" dirty="0"/>
              <a:t>“</a:t>
            </a:r>
            <a:r>
              <a:rPr lang="en-US" altLang="zh-CN" sz="2800" dirty="0" err="1"/>
              <a:t>filetype:xls</a:t>
            </a:r>
            <a:r>
              <a:rPr lang="en-US" altLang="zh-CN" sz="2800" dirty="0"/>
              <a:t> </a:t>
            </a:r>
            <a:r>
              <a:rPr lang="zh-CN" altLang="zh-CN" sz="2800" dirty="0"/>
              <a:t>信用卡</a:t>
            </a:r>
            <a:r>
              <a:rPr lang="en-US" altLang="zh-CN" sz="2800" dirty="0"/>
              <a:t> </a:t>
            </a:r>
            <a:r>
              <a:rPr lang="en-US" altLang="zh-CN" sz="2800" dirty="0" err="1"/>
              <a:t>site:edu.cn</a:t>
            </a:r>
            <a:r>
              <a:rPr lang="zh-CN" altLang="zh-CN" sz="2800" dirty="0"/>
              <a:t>”</a:t>
            </a:r>
            <a:endParaRPr lang="en-US" altLang="zh-CN" sz="2800" dirty="0"/>
          </a:p>
          <a:p>
            <a:endParaRPr lang="zh-CN" altLang="en-US" sz="2800" dirty="0"/>
          </a:p>
        </p:txBody>
      </p:sp>
      <p:sp>
        <p:nvSpPr>
          <p:cNvPr id="6" name="灯片编号占位符 5"/>
          <p:cNvSpPr>
            <a:spLocks noGrp="1"/>
          </p:cNvSpPr>
          <p:nvPr>
            <p:ph type="sldNum" sz="quarter" idx="12"/>
          </p:nvPr>
        </p:nvSpPr>
        <p:spPr/>
        <p:txBody>
          <a:bodyPr/>
          <a:lstStyle/>
          <a:p>
            <a:pPr>
              <a:defRPr/>
            </a:pPr>
            <a:fld id="{85027CBF-C054-465D-9A8D-403404A849B7}" type="slidenum">
              <a:rPr lang="en-US" altLang="zh-CN" smtClean="0"/>
              <a:pPr>
                <a:defRPr/>
              </a:pPr>
              <a:t>36</a:t>
            </a:fld>
            <a:endParaRPr lang="en-US" altLang="zh-CN"/>
          </a:p>
        </p:txBody>
      </p:sp>
      <p:pic>
        <p:nvPicPr>
          <p:cNvPr id="7" name="图片 6"/>
          <p:cNvPicPr/>
          <p:nvPr/>
        </p:nvPicPr>
        <p:blipFill>
          <a:blip r:embed="rId3" cstate="print"/>
          <a:srcRect/>
          <a:stretch>
            <a:fillRect/>
          </a:stretch>
        </p:blipFill>
        <p:spPr bwMode="auto">
          <a:xfrm>
            <a:off x="2267744" y="2276872"/>
            <a:ext cx="4366624" cy="2088232"/>
          </a:xfrm>
          <a:prstGeom prst="rect">
            <a:avLst/>
          </a:prstGeom>
          <a:noFill/>
          <a:ln w="9525">
            <a:noFill/>
            <a:miter lim="800000"/>
            <a:headEnd/>
            <a:tailEnd/>
          </a:ln>
        </p:spPr>
      </p:pic>
      <p:sp>
        <p:nvSpPr>
          <p:cNvPr id="234498"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234497" name="Object 1"/>
          <p:cNvGraphicFramePr>
            <a:graphicFrameLocks noChangeAspect="1"/>
          </p:cNvGraphicFramePr>
          <p:nvPr/>
        </p:nvGraphicFramePr>
        <p:xfrm>
          <a:off x="2267744" y="4869160"/>
          <a:ext cx="4840391" cy="1224136"/>
        </p:xfrm>
        <a:graphic>
          <a:graphicData uri="http://schemas.openxmlformats.org/presentationml/2006/ole">
            <mc:AlternateContent xmlns:mc="http://schemas.openxmlformats.org/markup-compatibility/2006">
              <mc:Choice xmlns:v="urn:schemas-microsoft-com:vml" Requires="v">
                <p:oleObj spid="_x0000_s1072" name="BMP 图像" r:id="rId4" imgW="6428571" imgH="1619476" progId="PBrush">
                  <p:embed/>
                </p:oleObj>
              </mc:Choice>
              <mc:Fallback>
                <p:oleObj name="BMP 图像" r:id="rId4" imgW="6428571" imgH="1619476" progId="PBrush">
                  <p:embed/>
                  <p:pic>
                    <p:nvPicPr>
                      <p:cNvPr id="0" name="Picture 3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67744" y="4869160"/>
                        <a:ext cx="4840391" cy="122413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6214030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a:xfrm>
            <a:off x="1835696" y="188640"/>
            <a:ext cx="8001000" cy="747936"/>
          </a:xfrm>
        </p:spPr>
        <p:txBody>
          <a:bodyPr/>
          <a:lstStyle/>
          <a:p>
            <a:r>
              <a:rPr lang="zh-CN" altLang="en-US" dirty="0"/>
              <a:t>公共信息服务</a:t>
            </a:r>
          </a:p>
        </p:txBody>
      </p:sp>
      <p:sp>
        <p:nvSpPr>
          <p:cNvPr id="3" name="内容占位符 2"/>
          <p:cNvSpPr>
            <a:spLocks noGrp="1"/>
          </p:cNvSpPr>
          <p:nvPr>
            <p:ph idx="1"/>
          </p:nvPr>
        </p:nvSpPr>
        <p:spPr/>
        <p:txBody>
          <a:bodyPr/>
          <a:lstStyle/>
          <a:p>
            <a:endParaRPr lang="zh-CN" altLang="en-US"/>
          </a:p>
        </p:txBody>
      </p:sp>
      <p:sp>
        <p:nvSpPr>
          <p:cNvPr id="4" name="日期占位符 3"/>
          <p:cNvSpPr>
            <a:spLocks noGrp="1"/>
          </p:cNvSpPr>
          <p:nvPr>
            <p:ph type="dt" sz="half" idx="10"/>
          </p:nvPr>
        </p:nvSpPr>
        <p:spPr/>
        <p:txBody>
          <a:bodyPr/>
          <a:lstStyle/>
          <a:p>
            <a:pPr>
              <a:defRPr/>
            </a:pPr>
            <a:fld id="{E12F044F-E991-4E48-B29C-DE463B1E1D6F}" type="datetime2">
              <a:rPr lang="zh-CN" altLang="en-US" smtClean="0"/>
              <a:pPr>
                <a:defRPr/>
              </a:pPr>
              <a:t>2022年9月2日</a:t>
            </a:fld>
            <a:endParaRPr lang="en-US" altLang="zh-CN"/>
          </a:p>
        </p:txBody>
      </p:sp>
      <p:sp>
        <p:nvSpPr>
          <p:cNvPr id="6" name="灯片编号占位符 5"/>
          <p:cNvSpPr>
            <a:spLocks noGrp="1"/>
          </p:cNvSpPr>
          <p:nvPr>
            <p:ph type="sldNum" sz="quarter" idx="12"/>
          </p:nvPr>
        </p:nvSpPr>
        <p:spPr/>
        <p:txBody>
          <a:bodyPr/>
          <a:lstStyle/>
          <a:p>
            <a:pPr>
              <a:defRPr/>
            </a:pPr>
            <a:fld id="{85027CBF-C054-465D-9A8D-403404A849B7}" type="slidenum">
              <a:rPr lang="en-US" altLang="zh-CN" smtClean="0"/>
              <a:pPr>
                <a:defRPr/>
              </a:pPr>
              <a:t>37</a:t>
            </a:fld>
            <a:endParaRPr lang="en-US" altLang="zh-CN"/>
          </a:p>
        </p:txBody>
      </p:sp>
      <p:pic>
        <p:nvPicPr>
          <p:cNvPr id="145410" name="Picture 2"/>
          <p:cNvPicPr>
            <a:picLocks noChangeAspect="1" noChangeArrowheads="1"/>
          </p:cNvPicPr>
          <p:nvPr/>
        </p:nvPicPr>
        <p:blipFill>
          <a:blip r:embed="rId3" cstate="print"/>
          <a:srcRect/>
          <a:stretch>
            <a:fillRect/>
          </a:stretch>
        </p:blipFill>
        <p:spPr bwMode="auto">
          <a:xfrm>
            <a:off x="251520" y="1772816"/>
            <a:ext cx="9639300" cy="4200525"/>
          </a:xfrm>
          <a:prstGeom prst="rect">
            <a:avLst/>
          </a:prstGeom>
          <a:noFill/>
          <a:ln w="9525">
            <a:noFill/>
            <a:miter lim="800000"/>
            <a:headEnd/>
            <a:tailEnd/>
          </a:ln>
        </p:spPr>
      </p:pic>
    </p:spTree>
    <p:extLst>
      <p:ext uri="{BB962C8B-B14F-4D97-AF65-F5344CB8AC3E}">
        <p14:creationId xmlns:p14="http://schemas.microsoft.com/office/powerpoint/2010/main" val="355808476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619672" y="188640"/>
            <a:ext cx="8001000" cy="603920"/>
          </a:xfrm>
        </p:spPr>
        <p:txBody>
          <a:bodyPr/>
          <a:lstStyle/>
          <a:p>
            <a:r>
              <a:rPr lang="en-US" dirty="0" err="1"/>
              <a:t>企业的“隐私”泄露</a:t>
            </a:r>
            <a:endParaRPr lang="en-US" dirty="0"/>
          </a:p>
        </p:txBody>
      </p:sp>
      <p:pic>
        <p:nvPicPr>
          <p:cNvPr id="6" name="Content Placeholder 5"/>
          <p:cNvPicPr>
            <a:picLocks noGrp="1" noChangeAspect="1"/>
          </p:cNvPicPr>
          <p:nvPr>
            <p:ph idx="1"/>
          </p:nvPr>
        </p:nvPicPr>
        <p:blipFill>
          <a:blip r:embed="rId2"/>
          <a:srcRect t="-32013" b="-32013"/>
          <a:stretch>
            <a:fillRect/>
          </a:stretch>
        </p:blipFill>
        <p:spPr>
          <a:xfrm>
            <a:off x="499492" y="512477"/>
            <a:ext cx="8001000" cy="4267200"/>
          </a:xfrm>
        </p:spPr>
      </p:pic>
      <p:sp>
        <p:nvSpPr>
          <p:cNvPr id="4" name="Footer Placeholder 3"/>
          <p:cNvSpPr>
            <a:spLocks noGrp="1"/>
          </p:cNvSpPr>
          <p:nvPr>
            <p:ph type="ftr" sz="quarter" idx="11"/>
          </p:nvPr>
        </p:nvSpPr>
        <p:spPr/>
        <p:txBody>
          <a:bodyPr/>
          <a:lstStyle/>
          <a:p>
            <a:pPr>
              <a:defRPr/>
            </a:pPr>
            <a:endParaRPr lang="zh-CN" altLang="en-US" dirty="0"/>
          </a:p>
        </p:txBody>
      </p:sp>
      <p:sp>
        <p:nvSpPr>
          <p:cNvPr id="5" name="Slide Number Placeholder 4"/>
          <p:cNvSpPr>
            <a:spLocks noGrp="1"/>
          </p:cNvSpPr>
          <p:nvPr>
            <p:ph type="sldNum" sz="quarter" idx="12"/>
          </p:nvPr>
        </p:nvSpPr>
        <p:spPr/>
        <p:txBody>
          <a:bodyPr/>
          <a:lstStyle/>
          <a:p>
            <a:pPr>
              <a:defRPr/>
            </a:pPr>
            <a:fld id="{47D22251-280C-465C-99E6-6A8AAA327959}" type="slidenum">
              <a:rPr lang="en-US" altLang="zh-CN" smtClean="0"/>
              <a:pPr>
                <a:defRPr/>
              </a:pPr>
              <a:t>38</a:t>
            </a:fld>
            <a:endParaRPr lang="en-US" altLang="zh-CN"/>
          </a:p>
        </p:txBody>
      </p:sp>
      <p:pic>
        <p:nvPicPr>
          <p:cNvPr id="7" name="Picture 6"/>
          <p:cNvPicPr>
            <a:picLocks noChangeAspect="1"/>
          </p:cNvPicPr>
          <p:nvPr/>
        </p:nvPicPr>
        <p:blipFill>
          <a:blip r:embed="rId3"/>
          <a:stretch>
            <a:fillRect/>
          </a:stretch>
        </p:blipFill>
        <p:spPr>
          <a:xfrm>
            <a:off x="35496" y="4259801"/>
            <a:ext cx="4968552" cy="2582340"/>
          </a:xfrm>
          <a:prstGeom prst="rect">
            <a:avLst/>
          </a:prstGeom>
        </p:spPr>
      </p:pic>
      <p:pic>
        <p:nvPicPr>
          <p:cNvPr id="8" name="Picture 7" descr="屏幕快照 2012-04-22 下午01.14.05.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99992" y="4797152"/>
            <a:ext cx="5817175" cy="1800200"/>
          </a:xfrm>
          <a:prstGeom prst="rect">
            <a:avLst/>
          </a:prstGeom>
        </p:spPr>
      </p:pic>
    </p:spTree>
    <p:extLst>
      <p:ext uri="{BB962C8B-B14F-4D97-AF65-F5344CB8AC3E}">
        <p14:creationId xmlns:p14="http://schemas.microsoft.com/office/powerpoint/2010/main" val="172043182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a:xfrm>
            <a:off x="1619672" y="188640"/>
            <a:ext cx="8001000" cy="747936"/>
          </a:xfrm>
        </p:spPr>
        <p:txBody>
          <a:bodyPr/>
          <a:lstStyle/>
          <a:p>
            <a:r>
              <a:rPr lang="zh-CN" altLang="en-US" dirty="0"/>
              <a:t>社交网络挖掘</a:t>
            </a:r>
          </a:p>
        </p:txBody>
      </p:sp>
      <p:sp>
        <p:nvSpPr>
          <p:cNvPr id="3" name="内容占位符 2"/>
          <p:cNvSpPr>
            <a:spLocks noGrp="1"/>
          </p:cNvSpPr>
          <p:nvPr>
            <p:ph idx="1"/>
          </p:nvPr>
        </p:nvSpPr>
        <p:spPr/>
        <p:txBody>
          <a:bodyPr/>
          <a:lstStyle/>
          <a:p>
            <a:r>
              <a:rPr lang="zh-CN" altLang="en-US" dirty="0"/>
              <a:t>社交网络</a:t>
            </a:r>
            <a:endParaRPr lang="en-US" altLang="zh-CN" dirty="0"/>
          </a:p>
          <a:p>
            <a:pPr lvl="1"/>
            <a:r>
              <a:rPr lang="en-US" altLang="zh-CN" dirty="0"/>
              <a:t>**</a:t>
            </a:r>
            <a:r>
              <a:rPr lang="zh-CN" altLang="en-US" dirty="0"/>
              <a:t>微博</a:t>
            </a:r>
            <a:endParaRPr lang="en-US" altLang="zh-CN" dirty="0"/>
          </a:p>
          <a:p>
            <a:pPr lvl="1"/>
            <a:r>
              <a:rPr lang="en-US" altLang="zh-CN" dirty="0"/>
              <a:t>QQ</a:t>
            </a:r>
            <a:r>
              <a:rPr lang="zh-CN" altLang="en-US" dirty="0"/>
              <a:t>空间</a:t>
            </a:r>
            <a:endParaRPr lang="en-US" altLang="zh-CN" dirty="0"/>
          </a:p>
          <a:p>
            <a:pPr lvl="1"/>
            <a:r>
              <a:rPr lang="zh-CN" altLang="en-US" dirty="0"/>
              <a:t>人人网</a:t>
            </a:r>
            <a:endParaRPr lang="en-US" altLang="zh-CN" dirty="0"/>
          </a:p>
          <a:p>
            <a:r>
              <a:rPr lang="zh-CN" altLang="en-US" dirty="0"/>
              <a:t>信息挖掘</a:t>
            </a:r>
            <a:endParaRPr lang="en-US" altLang="zh-CN" dirty="0"/>
          </a:p>
          <a:p>
            <a:pPr lvl="1"/>
            <a:r>
              <a:rPr lang="zh-CN" altLang="en-US" dirty="0"/>
              <a:t>关注、粉丝</a:t>
            </a:r>
            <a:endParaRPr lang="en-US" altLang="zh-CN" dirty="0"/>
          </a:p>
          <a:p>
            <a:pPr lvl="1"/>
            <a:r>
              <a:rPr lang="zh-CN" altLang="en-US" dirty="0"/>
              <a:t>微博言论</a:t>
            </a:r>
            <a:endParaRPr lang="en-US" altLang="zh-CN" dirty="0"/>
          </a:p>
          <a:p>
            <a:pPr lvl="1"/>
            <a:r>
              <a:rPr lang="zh-CN" altLang="en-US" dirty="0"/>
              <a:t>隐私自爆贴</a:t>
            </a:r>
            <a:endParaRPr lang="en-US" altLang="zh-CN" dirty="0"/>
          </a:p>
          <a:p>
            <a:endParaRPr lang="zh-CN" altLang="en-US" dirty="0"/>
          </a:p>
        </p:txBody>
      </p:sp>
      <p:sp>
        <p:nvSpPr>
          <p:cNvPr id="4" name="灯片编号占位符 3"/>
          <p:cNvSpPr>
            <a:spLocks noGrp="1"/>
          </p:cNvSpPr>
          <p:nvPr>
            <p:ph type="sldNum" sz="quarter" idx="12"/>
          </p:nvPr>
        </p:nvSpPr>
        <p:spPr/>
        <p:txBody>
          <a:bodyPr/>
          <a:lstStyle/>
          <a:p>
            <a:pPr>
              <a:defRPr/>
            </a:pPr>
            <a:fld id="{47D22251-280C-465C-99E6-6A8AAA327959}" type="slidenum">
              <a:rPr lang="en-US" altLang="zh-CN" smtClean="0"/>
              <a:pPr>
                <a:defRPr/>
              </a:pPr>
              <a:t>39</a:t>
            </a:fld>
            <a:endParaRPr lang="en-US" altLang="zh-CN"/>
          </a:p>
        </p:txBody>
      </p:sp>
    </p:spTree>
    <p:extLst>
      <p:ext uri="{BB962C8B-B14F-4D97-AF65-F5344CB8AC3E}">
        <p14:creationId xmlns:p14="http://schemas.microsoft.com/office/powerpoint/2010/main" val="12030291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a:xfrm>
            <a:off x="1547664" y="260648"/>
            <a:ext cx="8001000" cy="747936"/>
          </a:xfrm>
        </p:spPr>
        <p:txBody>
          <a:bodyPr/>
          <a:lstStyle/>
          <a:p>
            <a:r>
              <a:rPr lang="zh-CN" altLang="zh-CN" dirty="0"/>
              <a:t>网络信息</a:t>
            </a:r>
            <a:r>
              <a:rPr lang="zh-CN" altLang="en-US" dirty="0"/>
              <a:t>搜集的必要性</a:t>
            </a:r>
          </a:p>
        </p:txBody>
      </p:sp>
      <p:sp>
        <p:nvSpPr>
          <p:cNvPr id="3" name="内容占位符 2"/>
          <p:cNvSpPr>
            <a:spLocks noGrp="1"/>
          </p:cNvSpPr>
          <p:nvPr>
            <p:ph idx="1"/>
          </p:nvPr>
        </p:nvSpPr>
        <p:spPr/>
        <p:txBody>
          <a:bodyPr/>
          <a:lstStyle/>
          <a:p>
            <a:r>
              <a:rPr lang="zh-CN" altLang="zh-CN" sz="2400" dirty="0"/>
              <a:t>“知己知彼，百战不殆；不知彼而知己，一胜一负；不知彼，不知己，每战必殆。”</a:t>
            </a:r>
            <a:br>
              <a:rPr lang="en-US" altLang="zh-CN" sz="2400" dirty="0"/>
            </a:br>
            <a:r>
              <a:rPr lang="zh-CN" altLang="zh-CN" sz="2400" dirty="0"/>
              <a:t>——《孙子·谋攻篇》。</a:t>
            </a:r>
            <a:endParaRPr lang="en-US" altLang="zh-CN" sz="2400" dirty="0"/>
          </a:p>
          <a:p>
            <a:r>
              <a:rPr lang="zh-CN" altLang="en-US" sz="2400" dirty="0"/>
              <a:t>攻防对抗</a:t>
            </a:r>
            <a:r>
              <a:rPr lang="en-US" altLang="zh-CN" sz="2400" dirty="0"/>
              <a:t>(</a:t>
            </a:r>
            <a:r>
              <a:rPr lang="zh-CN" altLang="en-US" sz="2400" dirty="0"/>
              <a:t>博弈</a:t>
            </a:r>
            <a:r>
              <a:rPr lang="en-US" altLang="zh-CN" sz="2400" dirty="0"/>
              <a:t>)</a:t>
            </a:r>
            <a:r>
              <a:rPr lang="zh-CN" altLang="en-US" sz="2400" dirty="0"/>
              <a:t>中：对敌方信息的掌握是关键</a:t>
            </a:r>
            <a:endParaRPr lang="en-US" altLang="zh-CN" sz="2400" dirty="0"/>
          </a:p>
          <a:p>
            <a:r>
              <a:rPr lang="zh-CN" altLang="en-US" sz="2400" dirty="0"/>
              <a:t>攻击者</a:t>
            </a:r>
            <a:endParaRPr lang="en-US" altLang="zh-CN" sz="2400" dirty="0"/>
          </a:p>
          <a:p>
            <a:pPr lvl="1"/>
            <a:r>
              <a:rPr lang="zh-CN" altLang="en-US" sz="2000" dirty="0"/>
              <a:t>先手优势</a:t>
            </a:r>
            <a:endParaRPr lang="en-US" altLang="zh-CN" sz="2000" dirty="0"/>
          </a:p>
          <a:p>
            <a:pPr lvl="1"/>
            <a:r>
              <a:rPr lang="zh-CN" altLang="en-US" sz="2000" dirty="0"/>
              <a:t>攻击目标信息</a:t>
            </a:r>
            <a:r>
              <a:rPr lang="en-US" altLang="en-US" sz="2000" dirty="0"/>
              <a:t>搜集</a:t>
            </a:r>
            <a:endParaRPr lang="en-US" altLang="zh-CN" sz="2000" dirty="0"/>
          </a:p>
          <a:p>
            <a:r>
              <a:rPr lang="zh-CN" altLang="en-US" sz="2400" dirty="0"/>
              <a:t>防御者</a:t>
            </a:r>
            <a:endParaRPr lang="en-US" altLang="zh-CN" sz="2400" dirty="0"/>
          </a:p>
          <a:p>
            <a:pPr lvl="1"/>
            <a:r>
              <a:rPr lang="zh-CN" altLang="en-US" sz="2000" dirty="0"/>
              <a:t>后发制人？</a:t>
            </a:r>
            <a:endParaRPr lang="en-US" altLang="zh-CN" sz="2000" dirty="0"/>
          </a:p>
          <a:p>
            <a:pPr lvl="1"/>
            <a:r>
              <a:rPr lang="zh-CN" altLang="zh-CN" sz="2000" dirty="0"/>
              <a:t>对攻击者实施信息</a:t>
            </a:r>
            <a:r>
              <a:rPr lang="zh-CN" altLang="en-US" sz="2000" dirty="0"/>
              <a:t>搜集</a:t>
            </a:r>
            <a:r>
              <a:rPr lang="zh-CN" altLang="zh-CN" sz="2000" dirty="0"/>
              <a:t>，</a:t>
            </a:r>
            <a:r>
              <a:rPr lang="zh-CN" altLang="en-US" sz="2000" dirty="0"/>
              <a:t>归因溯源</a:t>
            </a:r>
            <a:endParaRPr lang="zh-CN" altLang="en-US" sz="2400" dirty="0"/>
          </a:p>
        </p:txBody>
      </p:sp>
      <p:sp>
        <p:nvSpPr>
          <p:cNvPr id="6" name="灯片编号占位符 5"/>
          <p:cNvSpPr>
            <a:spLocks noGrp="1"/>
          </p:cNvSpPr>
          <p:nvPr>
            <p:ph type="sldNum" sz="quarter" idx="12"/>
          </p:nvPr>
        </p:nvSpPr>
        <p:spPr/>
        <p:txBody>
          <a:bodyPr/>
          <a:lstStyle/>
          <a:p>
            <a:pPr>
              <a:defRPr/>
            </a:pPr>
            <a:fld id="{85027CBF-C054-465D-9A8D-403404A849B7}" type="slidenum">
              <a:rPr lang="en-US" altLang="zh-CN" smtClean="0"/>
              <a:pPr>
                <a:defRPr/>
              </a:pPr>
              <a:t>4</a:t>
            </a:fld>
            <a:endParaRPr lang="en-US" altLang="zh-CN"/>
          </a:p>
        </p:txBody>
      </p:sp>
    </p:spTree>
    <p:extLst>
      <p:ext uri="{BB962C8B-B14F-4D97-AF65-F5344CB8AC3E}">
        <p14:creationId xmlns:p14="http://schemas.microsoft.com/office/powerpoint/2010/main" val="142964177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835696" y="188640"/>
            <a:ext cx="8001000" cy="747936"/>
          </a:xfrm>
        </p:spPr>
        <p:txBody>
          <a:bodyPr/>
          <a:lstStyle/>
          <a:p>
            <a:r>
              <a:rPr lang="zh-CN" altLang="en-US" dirty="0"/>
              <a:t>“晒贴”泄露隐私信息</a:t>
            </a:r>
            <a:endParaRPr lang="en-US" dirty="0"/>
          </a:p>
        </p:txBody>
      </p:sp>
      <p:sp>
        <p:nvSpPr>
          <p:cNvPr id="5" name="Slide Number Placeholder 4"/>
          <p:cNvSpPr>
            <a:spLocks noGrp="1"/>
          </p:cNvSpPr>
          <p:nvPr>
            <p:ph type="sldNum" sz="quarter" idx="12"/>
          </p:nvPr>
        </p:nvSpPr>
        <p:spPr/>
        <p:txBody>
          <a:bodyPr/>
          <a:lstStyle/>
          <a:p>
            <a:pPr>
              <a:defRPr/>
            </a:pPr>
            <a:fld id="{47D22251-280C-465C-99E6-6A8AAA327959}" type="slidenum">
              <a:rPr lang="en-US" altLang="zh-CN" smtClean="0"/>
              <a:pPr>
                <a:defRPr/>
              </a:pPr>
              <a:t>40</a:t>
            </a:fld>
            <a:endParaRPr lang="en-US" altLang="zh-CN"/>
          </a:p>
        </p:txBody>
      </p:sp>
      <p:pic>
        <p:nvPicPr>
          <p:cNvPr id="8" name="Content Placeholder 7" descr="屏幕快照 2012-03-26 下午03.44.37.png"/>
          <p:cNvPicPr>
            <a:picLocks noGrp="1" noChangeAspect="1"/>
          </p:cNvPicPr>
          <p:nvPr>
            <p:ph idx="1"/>
          </p:nvPr>
        </p:nvPicPr>
        <p:blipFill>
          <a:blip r:embed="rId2">
            <a:extLst>
              <a:ext uri="{28A0092B-C50C-407E-A947-70E740481C1C}">
                <a14:useLocalDpi xmlns:a14="http://schemas.microsoft.com/office/drawing/2010/main" val="0"/>
              </a:ext>
            </a:extLst>
          </a:blip>
          <a:srcRect l="-7785" r="-7785"/>
          <a:stretch>
            <a:fillRect/>
          </a:stretch>
        </p:blipFill>
        <p:spPr>
          <a:xfrm>
            <a:off x="-108521" y="1656184"/>
            <a:ext cx="9753405" cy="5201816"/>
          </a:xfrm>
        </p:spPr>
      </p:pic>
      <p:pic>
        <p:nvPicPr>
          <p:cNvPr id="4" name="Picture 3"/>
          <p:cNvPicPr>
            <a:picLocks noChangeAspect="1"/>
          </p:cNvPicPr>
          <p:nvPr/>
        </p:nvPicPr>
        <p:blipFill>
          <a:blip r:embed="rId3"/>
          <a:stretch>
            <a:fillRect/>
          </a:stretch>
        </p:blipFill>
        <p:spPr>
          <a:xfrm>
            <a:off x="5076056" y="2780928"/>
            <a:ext cx="3776299" cy="5055091"/>
          </a:xfrm>
          <a:prstGeom prst="rect">
            <a:avLst/>
          </a:prstGeom>
        </p:spPr>
      </p:pic>
    </p:spTree>
    <p:extLst>
      <p:ext uri="{BB962C8B-B14F-4D97-AF65-F5344CB8AC3E}">
        <p14:creationId xmlns:p14="http://schemas.microsoft.com/office/powerpoint/2010/main" val="354151320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691680" y="-171400"/>
            <a:ext cx="8001000" cy="1216025"/>
          </a:xfrm>
        </p:spPr>
        <p:txBody>
          <a:bodyPr/>
          <a:lstStyle/>
          <a:p>
            <a:r>
              <a:rPr lang="zh-CN" altLang="en-US" sz="3200" dirty="0"/>
              <a:t>当“自爆”隐私贴遭遇安全棒槌商家</a:t>
            </a:r>
            <a:endParaRPr lang="en-US" sz="3200" dirty="0"/>
          </a:p>
        </p:txBody>
      </p:sp>
      <p:sp>
        <p:nvSpPr>
          <p:cNvPr id="4" name="Footer Placeholder 3"/>
          <p:cNvSpPr>
            <a:spLocks noGrp="1"/>
          </p:cNvSpPr>
          <p:nvPr>
            <p:ph type="ftr" sz="quarter" idx="11"/>
          </p:nvPr>
        </p:nvSpPr>
        <p:spPr/>
        <p:txBody>
          <a:bodyPr/>
          <a:lstStyle/>
          <a:p>
            <a:pPr>
              <a:defRPr/>
            </a:pPr>
            <a:endParaRPr lang="zh-CN" altLang="en-US" dirty="0"/>
          </a:p>
        </p:txBody>
      </p:sp>
      <p:sp>
        <p:nvSpPr>
          <p:cNvPr id="5" name="Slide Number Placeholder 4"/>
          <p:cNvSpPr>
            <a:spLocks noGrp="1"/>
          </p:cNvSpPr>
          <p:nvPr>
            <p:ph type="sldNum" sz="quarter" idx="12"/>
          </p:nvPr>
        </p:nvSpPr>
        <p:spPr/>
        <p:txBody>
          <a:bodyPr/>
          <a:lstStyle/>
          <a:p>
            <a:pPr>
              <a:defRPr/>
            </a:pPr>
            <a:fld id="{47D22251-280C-465C-99E6-6A8AAA327959}" type="slidenum">
              <a:rPr lang="en-US" altLang="zh-CN" smtClean="0"/>
              <a:pPr>
                <a:defRPr/>
              </a:pPr>
              <a:t>41</a:t>
            </a:fld>
            <a:endParaRPr lang="en-US" altLang="zh-CN"/>
          </a:p>
        </p:txBody>
      </p:sp>
      <p:pic>
        <p:nvPicPr>
          <p:cNvPr id="7" name="Content Placeholder 6" descr="屏幕快照 2012-03-26 下午03.50.06.png"/>
          <p:cNvPicPr>
            <a:picLocks noGrp="1" noChangeAspect="1"/>
          </p:cNvPicPr>
          <p:nvPr>
            <p:ph idx="1"/>
          </p:nvPr>
        </p:nvPicPr>
        <p:blipFill>
          <a:blip r:embed="rId2">
            <a:extLst>
              <a:ext uri="{28A0092B-C50C-407E-A947-70E740481C1C}">
                <a14:useLocalDpi xmlns:a14="http://schemas.microsoft.com/office/drawing/2010/main" val="0"/>
              </a:ext>
            </a:extLst>
          </a:blip>
          <a:srcRect l="-13183" r="-13183"/>
          <a:stretch>
            <a:fillRect/>
          </a:stretch>
        </p:blipFill>
        <p:spPr/>
      </p:pic>
    </p:spTree>
    <p:extLst>
      <p:ext uri="{BB962C8B-B14F-4D97-AF65-F5344CB8AC3E}">
        <p14:creationId xmlns:p14="http://schemas.microsoft.com/office/powerpoint/2010/main" val="393996003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835696" y="0"/>
            <a:ext cx="8001000" cy="980728"/>
          </a:xfrm>
        </p:spPr>
        <p:txBody>
          <a:bodyPr/>
          <a:lstStyle/>
          <a:p>
            <a:r>
              <a:rPr lang="zh-CN" altLang="en-US" dirty="0"/>
              <a:t>酿成的后果</a:t>
            </a:r>
            <a:endParaRPr lang="en-US" dirty="0"/>
          </a:p>
        </p:txBody>
      </p:sp>
      <p:sp>
        <p:nvSpPr>
          <p:cNvPr id="4" name="Footer Placeholder 3"/>
          <p:cNvSpPr>
            <a:spLocks noGrp="1"/>
          </p:cNvSpPr>
          <p:nvPr>
            <p:ph type="ftr" sz="quarter" idx="11"/>
          </p:nvPr>
        </p:nvSpPr>
        <p:spPr/>
        <p:txBody>
          <a:bodyPr/>
          <a:lstStyle/>
          <a:p>
            <a:pPr>
              <a:defRPr/>
            </a:pPr>
            <a:endParaRPr lang="zh-CN" altLang="en-US" dirty="0"/>
          </a:p>
        </p:txBody>
      </p:sp>
      <p:sp>
        <p:nvSpPr>
          <p:cNvPr id="5" name="Slide Number Placeholder 4"/>
          <p:cNvSpPr>
            <a:spLocks noGrp="1"/>
          </p:cNvSpPr>
          <p:nvPr>
            <p:ph type="sldNum" sz="quarter" idx="12"/>
          </p:nvPr>
        </p:nvSpPr>
        <p:spPr/>
        <p:txBody>
          <a:bodyPr/>
          <a:lstStyle/>
          <a:p>
            <a:pPr>
              <a:defRPr/>
            </a:pPr>
            <a:fld id="{47D22251-280C-465C-99E6-6A8AAA327959}" type="slidenum">
              <a:rPr lang="en-US" altLang="zh-CN" smtClean="0"/>
              <a:pPr>
                <a:defRPr/>
              </a:pPr>
              <a:t>42</a:t>
            </a:fld>
            <a:endParaRPr lang="en-US" altLang="zh-CN"/>
          </a:p>
        </p:txBody>
      </p:sp>
      <p:pic>
        <p:nvPicPr>
          <p:cNvPr id="7" name="Content Placeholder 6" descr="屏幕快照 2012-04-22 下午01.08.13.png"/>
          <p:cNvPicPr>
            <a:picLocks noGrp="1" noChangeAspect="1"/>
          </p:cNvPicPr>
          <p:nvPr>
            <p:ph idx="1"/>
          </p:nvPr>
        </p:nvPicPr>
        <p:blipFill>
          <a:blip r:embed="rId2">
            <a:extLst>
              <a:ext uri="{28A0092B-C50C-407E-A947-70E740481C1C}">
                <a14:useLocalDpi xmlns:a14="http://schemas.microsoft.com/office/drawing/2010/main" val="0"/>
              </a:ext>
            </a:extLst>
          </a:blip>
          <a:srcRect t="-25062" b="-25062"/>
          <a:stretch>
            <a:fillRect/>
          </a:stretch>
        </p:blipFill>
        <p:spPr>
          <a:xfrm>
            <a:off x="435411" y="836712"/>
            <a:ext cx="8505945" cy="4536504"/>
          </a:xfrm>
        </p:spPr>
      </p:pic>
      <p:pic>
        <p:nvPicPr>
          <p:cNvPr id="8" name="Picture 7" descr="屏幕快照 2012-04-22 下午01.09.04.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512" y="3789040"/>
            <a:ext cx="9144000" cy="1875995"/>
          </a:xfrm>
          <a:prstGeom prst="rect">
            <a:avLst/>
          </a:prstGeom>
        </p:spPr>
      </p:pic>
      <p:pic>
        <p:nvPicPr>
          <p:cNvPr id="3" name="Picture 2" descr="屏幕快照 2012-05-23 下午01.08.4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7584" y="5473700"/>
            <a:ext cx="7721600" cy="1384300"/>
          </a:xfrm>
          <a:prstGeom prst="rect">
            <a:avLst/>
          </a:prstGeom>
        </p:spPr>
      </p:pic>
    </p:spTree>
    <p:extLst>
      <p:ext uri="{BB962C8B-B14F-4D97-AF65-F5344CB8AC3E}">
        <p14:creationId xmlns:p14="http://schemas.microsoft.com/office/powerpoint/2010/main" val="12221637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a:xfrm>
            <a:off x="1619672" y="188640"/>
            <a:ext cx="8001000" cy="675928"/>
          </a:xfrm>
        </p:spPr>
        <p:txBody>
          <a:bodyPr/>
          <a:lstStyle/>
          <a:p>
            <a:r>
              <a:rPr lang="en-US" altLang="zh-CN" dirty="0"/>
              <a:t>Web</a:t>
            </a:r>
            <a:r>
              <a:rPr lang="zh-CN" altLang="zh-CN" dirty="0"/>
              <a:t>信息搜索与挖掘防范措施</a:t>
            </a:r>
            <a:endParaRPr lang="zh-CN" altLang="en-US" dirty="0"/>
          </a:p>
        </p:txBody>
      </p:sp>
      <p:sp>
        <p:nvSpPr>
          <p:cNvPr id="3" name="内容占位符 2"/>
          <p:cNvSpPr>
            <a:spLocks noGrp="1"/>
          </p:cNvSpPr>
          <p:nvPr>
            <p:ph idx="1"/>
          </p:nvPr>
        </p:nvSpPr>
        <p:spPr/>
        <p:txBody>
          <a:bodyPr/>
          <a:lstStyle/>
          <a:p>
            <a:r>
              <a:rPr lang="zh-CN" altLang="zh-CN" sz="2400" dirty="0"/>
              <a:t>注意组织安全敏感信息以及个人隐私信息不要在因特网上随意发布</a:t>
            </a:r>
            <a:endParaRPr lang="en-US" altLang="zh-CN" sz="2400" dirty="0"/>
          </a:p>
          <a:p>
            <a:r>
              <a:rPr lang="zh-CN" altLang="zh-CN" sz="2400" dirty="0"/>
              <a:t>个人上网时尽量保持匿名</a:t>
            </a:r>
            <a:r>
              <a:rPr lang="en-US" altLang="zh-CN" sz="2400" dirty="0"/>
              <a:t> </a:t>
            </a:r>
          </a:p>
          <a:p>
            <a:pPr lvl="1"/>
            <a:r>
              <a:rPr lang="zh-CN" altLang="en-US" sz="2000" dirty="0"/>
              <a:t>“网络实名制”</a:t>
            </a:r>
            <a:r>
              <a:rPr lang="en-US" altLang="zh-CN" sz="2000" dirty="0"/>
              <a:t>?</a:t>
            </a:r>
          </a:p>
          <a:p>
            <a:pPr lvl="1"/>
            <a:r>
              <a:rPr lang="zh-CN" altLang="en-US" sz="2000" dirty="0"/>
              <a:t>个人隐私权立法保护</a:t>
            </a:r>
            <a:r>
              <a:rPr lang="en-US" altLang="zh-CN" sz="2000" dirty="0"/>
              <a:t>? </a:t>
            </a:r>
            <a:r>
              <a:rPr lang="zh-CN" altLang="en-US" sz="2000" dirty="0"/>
              <a:t>还木有！</a:t>
            </a:r>
            <a:endParaRPr lang="en-US" altLang="zh-CN" sz="2000" dirty="0"/>
          </a:p>
          <a:p>
            <a:pPr lvl="1"/>
            <a:r>
              <a:rPr lang="en-US" altLang="zh-CN" sz="2000" dirty="0"/>
              <a:t>“</a:t>
            </a:r>
            <a:r>
              <a:rPr lang="zh-CN" altLang="en-US" sz="2000" dirty="0"/>
              <a:t>隐私信息被出卖</a:t>
            </a:r>
            <a:r>
              <a:rPr lang="en-US" altLang="zh-CN" sz="2000" dirty="0"/>
              <a:t>”! </a:t>
            </a:r>
            <a:r>
              <a:rPr lang="zh-CN" altLang="en-US" sz="2000" dirty="0"/>
              <a:t>有木有</a:t>
            </a:r>
            <a:r>
              <a:rPr lang="en-US" altLang="zh-CN" sz="2000" dirty="0"/>
              <a:t>?</a:t>
            </a:r>
            <a:r>
              <a:rPr lang="zh-CN" altLang="en-US" sz="2000" dirty="0"/>
              <a:t>！“跨省追捕”</a:t>
            </a:r>
            <a:r>
              <a:rPr lang="en-US" altLang="zh-CN" sz="2000" dirty="0"/>
              <a:t> ! </a:t>
            </a:r>
            <a:r>
              <a:rPr lang="zh-CN" altLang="en-US" sz="2000" dirty="0"/>
              <a:t>有木有</a:t>
            </a:r>
            <a:r>
              <a:rPr lang="en-US" altLang="zh-CN" sz="2000" dirty="0"/>
              <a:t>?</a:t>
            </a:r>
            <a:r>
              <a:rPr lang="zh-CN" altLang="en-US" sz="2000" dirty="0"/>
              <a:t>！</a:t>
            </a:r>
            <a:endParaRPr lang="en-US" altLang="zh-CN" sz="2000" dirty="0"/>
          </a:p>
          <a:p>
            <a:r>
              <a:rPr lang="zh-CN" altLang="zh-CN" sz="2400" dirty="0"/>
              <a:t>必须提供个人隐私信息时，应选择具有良好声誉并可信任的网站</a:t>
            </a:r>
            <a:endParaRPr lang="en-US" altLang="zh-CN" sz="2400" dirty="0"/>
          </a:p>
          <a:p>
            <a:r>
              <a:rPr lang="zh-CN" altLang="zh-CN" sz="2400" dirty="0"/>
              <a:t>定期对自身单位及个人在</a:t>
            </a:r>
            <a:r>
              <a:rPr lang="en-US" altLang="zh-CN" sz="2400" dirty="0"/>
              <a:t>Web</a:t>
            </a:r>
            <a:r>
              <a:rPr lang="zh-CN" altLang="zh-CN" sz="2400" dirty="0"/>
              <a:t>上的信息足迹进行搜索</a:t>
            </a:r>
            <a:endParaRPr lang="en-US" altLang="zh-CN" sz="2400" dirty="0"/>
          </a:p>
          <a:p>
            <a:pPr lvl="1"/>
            <a:r>
              <a:rPr lang="zh-CN" altLang="en-US" sz="2000" dirty="0"/>
              <a:t>掌握</a:t>
            </a:r>
            <a:r>
              <a:rPr lang="en-US" altLang="zh-CN" sz="2000" dirty="0"/>
              <a:t>Google Hacking</a:t>
            </a:r>
            <a:r>
              <a:rPr lang="zh-CN" altLang="en-US" sz="2000" dirty="0"/>
              <a:t>信息搜索技术</a:t>
            </a:r>
            <a:endParaRPr lang="en-US" altLang="zh-CN" sz="2000" dirty="0"/>
          </a:p>
          <a:p>
            <a:pPr lvl="1"/>
            <a:r>
              <a:rPr lang="zh-CN" altLang="zh-CN" sz="2000" dirty="0"/>
              <a:t>发现存在非预期泄漏的敏感信息后，应采取行动进行清除</a:t>
            </a:r>
            <a:endParaRPr lang="zh-CN" altLang="en-US" sz="2000" dirty="0"/>
          </a:p>
        </p:txBody>
      </p:sp>
      <p:sp>
        <p:nvSpPr>
          <p:cNvPr id="6" name="灯片编号占位符 5"/>
          <p:cNvSpPr>
            <a:spLocks noGrp="1"/>
          </p:cNvSpPr>
          <p:nvPr>
            <p:ph type="sldNum" sz="quarter" idx="12"/>
          </p:nvPr>
        </p:nvSpPr>
        <p:spPr/>
        <p:txBody>
          <a:bodyPr/>
          <a:lstStyle/>
          <a:p>
            <a:pPr>
              <a:defRPr/>
            </a:pPr>
            <a:fld id="{85027CBF-C054-465D-9A8D-403404A849B7}" type="slidenum">
              <a:rPr lang="en-US" altLang="zh-CN" smtClean="0"/>
              <a:pPr>
                <a:defRPr/>
              </a:pPr>
              <a:t>43</a:t>
            </a:fld>
            <a:endParaRPr lang="en-US" altLang="zh-CN"/>
          </a:p>
        </p:txBody>
      </p:sp>
    </p:spTree>
    <p:extLst>
      <p:ext uri="{BB962C8B-B14F-4D97-AF65-F5344CB8AC3E}">
        <p14:creationId xmlns:p14="http://schemas.microsoft.com/office/powerpoint/2010/main" val="328161107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9700" name="灯片编号占位符 5"/>
          <p:cNvSpPr>
            <a:spLocks noGrp="1"/>
          </p:cNvSpPr>
          <p:nvPr>
            <p:ph type="sldNum" sz="quarter" idx="12"/>
          </p:nvPr>
        </p:nvSpPr>
        <p:spPr>
          <a:noFill/>
        </p:spPr>
        <p:txBody>
          <a:bodyPr/>
          <a:lstStyle/>
          <a:p>
            <a:fld id="{78D993D9-648F-4793-AE8B-E1792B5E8E81}" type="slidenum">
              <a:rPr lang="en-US" altLang="zh-CN" smtClean="0"/>
              <a:pPr/>
              <a:t>44</a:t>
            </a:fld>
            <a:endParaRPr lang="en-US" altLang="zh-CN"/>
          </a:p>
        </p:txBody>
      </p:sp>
      <p:sp>
        <p:nvSpPr>
          <p:cNvPr id="29701" name="Rectangle 2"/>
          <p:cNvSpPr>
            <a:spLocks noGrp="1" noChangeArrowheads="1"/>
          </p:cNvSpPr>
          <p:nvPr>
            <p:ph type="title"/>
          </p:nvPr>
        </p:nvSpPr>
        <p:spPr>
          <a:xfrm>
            <a:off x="1835696" y="260648"/>
            <a:ext cx="8001000" cy="603920"/>
          </a:xfrm>
        </p:spPr>
        <p:txBody>
          <a:bodyPr/>
          <a:lstStyle/>
          <a:p>
            <a:pPr eaLnBrk="1" hangingPunct="1"/>
            <a:r>
              <a:rPr lang="zh-CN" altLang="en-US" dirty="0"/>
              <a:t>网络侦察</a:t>
            </a:r>
          </a:p>
        </p:txBody>
      </p:sp>
      <p:sp>
        <p:nvSpPr>
          <p:cNvPr id="29702" name="Rectangle 3"/>
          <p:cNvSpPr>
            <a:spLocks noGrp="1" noChangeArrowheads="1"/>
          </p:cNvSpPr>
          <p:nvPr>
            <p:ph type="body" idx="1"/>
          </p:nvPr>
        </p:nvSpPr>
        <p:spPr>
          <a:xfrm>
            <a:off x="566738" y="1752600"/>
            <a:ext cx="8001000" cy="4413250"/>
          </a:xfrm>
        </p:spPr>
        <p:txBody>
          <a:bodyPr/>
          <a:lstStyle/>
          <a:p>
            <a:pPr eaLnBrk="1" hangingPunct="1">
              <a:lnSpc>
                <a:spcPct val="80000"/>
              </a:lnSpc>
            </a:pPr>
            <a:r>
              <a:rPr lang="en-US" altLang="zh-CN" sz="2600" dirty="0" err="1"/>
              <a:t>Traceroute</a:t>
            </a:r>
            <a:r>
              <a:rPr lang="en-US" altLang="zh-CN" sz="2600" dirty="0"/>
              <a:t> – </a:t>
            </a:r>
            <a:r>
              <a:rPr lang="zh-CN" altLang="en-US" sz="2600" dirty="0"/>
              <a:t>路由跟踪</a:t>
            </a:r>
            <a:endParaRPr lang="en-US" altLang="zh-CN" sz="2600" dirty="0"/>
          </a:p>
          <a:p>
            <a:pPr lvl="1" eaLnBrk="1" hangingPunct="1">
              <a:lnSpc>
                <a:spcPct val="80000"/>
              </a:lnSpc>
            </a:pPr>
            <a:r>
              <a:rPr lang="zh-CN" altLang="en-US" sz="2200" dirty="0"/>
              <a:t>探测网络路由路径，可用于确定网络拓扑</a:t>
            </a:r>
          </a:p>
          <a:p>
            <a:pPr lvl="1" eaLnBrk="1" hangingPunct="1">
              <a:lnSpc>
                <a:spcPct val="80000"/>
              </a:lnSpc>
            </a:pPr>
            <a:r>
              <a:rPr lang="zh-CN" altLang="en-US" sz="2200" dirty="0"/>
              <a:t>主机发送</a:t>
            </a:r>
            <a:r>
              <a:rPr lang="en-US" altLang="zh-CN" sz="2200" dirty="0"/>
              <a:t>TTL</a:t>
            </a:r>
            <a:r>
              <a:rPr lang="zh-CN" altLang="en-US" sz="2200" dirty="0"/>
              <a:t>从</a:t>
            </a:r>
            <a:r>
              <a:rPr lang="en-US" altLang="zh-CN" sz="2200" dirty="0"/>
              <a:t>1</a:t>
            </a:r>
            <a:r>
              <a:rPr lang="zh-CN" altLang="en-US" sz="2200" dirty="0"/>
              <a:t>开始逐步增</a:t>
            </a:r>
            <a:r>
              <a:rPr lang="en-US" altLang="zh-CN" sz="2200" dirty="0"/>
              <a:t>1</a:t>
            </a:r>
            <a:r>
              <a:rPr lang="zh-CN" altLang="en-US" sz="2200" dirty="0"/>
              <a:t>的</a:t>
            </a:r>
            <a:r>
              <a:rPr lang="en-US" altLang="zh-CN" sz="2200" dirty="0"/>
              <a:t>IP</a:t>
            </a:r>
            <a:r>
              <a:rPr lang="zh-CN" altLang="en-US" sz="2200" dirty="0"/>
              <a:t>包，网络路径上路由器返回</a:t>
            </a:r>
            <a:r>
              <a:rPr lang="en-US" altLang="zh-CN" sz="2200" dirty="0"/>
              <a:t>ICMP TIME_EXECEEDED</a:t>
            </a:r>
          </a:p>
          <a:p>
            <a:pPr lvl="1" eaLnBrk="1" hangingPunct="1">
              <a:lnSpc>
                <a:spcPct val="80000"/>
              </a:lnSpc>
            </a:pPr>
            <a:r>
              <a:rPr lang="en-US" altLang="zh-CN" sz="2200" dirty="0"/>
              <a:t>UNIX/Linux: </a:t>
            </a:r>
            <a:r>
              <a:rPr lang="en-US" altLang="zh-CN" sz="2200" dirty="0" err="1"/>
              <a:t>traceroute</a:t>
            </a:r>
            <a:endParaRPr lang="en-US" altLang="zh-CN" sz="2200" dirty="0"/>
          </a:p>
          <a:p>
            <a:pPr lvl="1" eaLnBrk="1" hangingPunct="1">
              <a:lnSpc>
                <a:spcPct val="80000"/>
              </a:lnSpc>
            </a:pPr>
            <a:r>
              <a:rPr lang="en-US" altLang="zh-CN" sz="2200" dirty="0"/>
              <a:t>Windows: </a:t>
            </a:r>
            <a:r>
              <a:rPr lang="en-US" altLang="zh-CN" sz="2200" dirty="0" err="1"/>
              <a:t>tracert</a:t>
            </a:r>
            <a:endParaRPr lang="en-US" altLang="zh-CN" sz="2200" dirty="0"/>
          </a:p>
          <a:p>
            <a:pPr lvl="1" eaLnBrk="1" hangingPunct="1">
              <a:lnSpc>
                <a:spcPct val="80000"/>
              </a:lnSpc>
            </a:pPr>
            <a:r>
              <a:rPr lang="zh-CN" altLang="en-US" sz="2200" dirty="0"/>
              <a:t>穿透防火墙</a:t>
            </a:r>
            <a:r>
              <a:rPr lang="en-US" altLang="zh-CN" sz="2200" dirty="0"/>
              <a:t>: </a:t>
            </a:r>
            <a:r>
              <a:rPr lang="en-US" altLang="zh-CN" sz="2200" dirty="0" err="1"/>
              <a:t>traceroute</a:t>
            </a:r>
            <a:r>
              <a:rPr lang="en-US" altLang="zh-CN" sz="2200" dirty="0"/>
              <a:t> -S -p53 TARGET_IP</a:t>
            </a:r>
          </a:p>
          <a:p>
            <a:pPr lvl="1" eaLnBrk="1" hangingPunct="1">
              <a:lnSpc>
                <a:spcPct val="80000"/>
              </a:lnSpc>
            </a:pPr>
            <a:r>
              <a:rPr lang="zh-CN" altLang="en-US" sz="2200" dirty="0"/>
              <a:t>图形化界面工具</a:t>
            </a:r>
            <a:r>
              <a:rPr lang="en-US" altLang="zh-CN" sz="2200" dirty="0"/>
              <a:t>: </a:t>
            </a:r>
            <a:r>
              <a:rPr lang="en-US" altLang="zh-CN" sz="2200" dirty="0" err="1"/>
              <a:t>VisualRoute</a:t>
            </a:r>
            <a:r>
              <a:rPr lang="en-US" altLang="zh-CN" sz="2200" dirty="0"/>
              <a:t>, </a:t>
            </a:r>
            <a:r>
              <a:rPr lang="en-US" altLang="zh-CN" sz="2200" dirty="0" err="1"/>
              <a:t>NeoTrace</a:t>
            </a:r>
            <a:r>
              <a:rPr lang="en-US" altLang="zh-CN" sz="2200" dirty="0"/>
              <a:t>, Trout</a:t>
            </a:r>
          </a:p>
          <a:p>
            <a:pPr eaLnBrk="1" hangingPunct="1">
              <a:lnSpc>
                <a:spcPct val="80000"/>
              </a:lnSpc>
            </a:pPr>
            <a:endParaRPr lang="en-US" altLang="zh-CN" sz="2600" dirty="0"/>
          </a:p>
          <a:p>
            <a:pPr eaLnBrk="1" hangingPunct="1">
              <a:lnSpc>
                <a:spcPct val="80000"/>
              </a:lnSpc>
            </a:pPr>
            <a:r>
              <a:rPr lang="zh-CN" altLang="en-US" sz="2600" dirty="0"/>
              <a:t>网络侦察防范措施</a:t>
            </a:r>
          </a:p>
          <a:p>
            <a:pPr lvl="1" eaLnBrk="1" hangingPunct="1">
              <a:lnSpc>
                <a:spcPct val="80000"/>
              </a:lnSpc>
            </a:pPr>
            <a:r>
              <a:rPr lang="zh-CN" altLang="en-US" sz="2200" dirty="0"/>
              <a:t>路由器配置</a:t>
            </a:r>
            <a:r>
              <a:rPr lang="en-US" altLang="zh-CN" sz="2200" dirty="0"/>
              <a:t>: </a:t>
            </a:r>
            <a:r>
              <a:rPr lang="zh-CN" altLang="en-US" sz="2200" dirty="0"/>
              <a:t>只允许特定系统响应</a:t>
            </a:r>
            <a:r>
              <a:rPr lang="en-US" altLang="zh-CN" sz="2200" dirty="0"/>
              <a:t>ICMP/UDP</a:t>
            </a:r>
            <a:r>
              <a:rPr lang="zh-CN" altLang="en-US" sz="2200" dirty="0"/>
              <a:t>数据包</a:t>
            </a:r>
          </a:p>
          <a:p>
            <a:pPr lvl="1" eaLnBrk="1" hangingPunct="1">
              <a:lnSpc>
                <a:spcPct val="80000"/>
              </a:lnSpc>
            </a:pPr>
            <a:r>
              <a:rPr lang="zh-CN" altLang="en-US" sz="2200" dirty="0"/>
              <a:t>网络入侵检测系统</a:t>
            </a:r>
            <a:r>
              <a:rPr lang="en-US" altLang="zh-CN" sz="2200" dirty="0"/>
              <a:t>/</a:t>
            </a:r>
            <a:r>
              <a:rPr lang="zh-CN" altLang="en-US" sz="2200" dirty="0"/>
              <a:t>网络入侵防御系统</a:t>
            </a:r>
            <a:r>
              <a:rPr lang="en-US" altLang="zh-CN" sz="2200" dirty="0"/>
              <a:t>: Snort</a:t>
            </a:r>
          </a:p>
          <a:p>
            <a:pPr lvl="1" eaLnBrk="1" hangingPunct="1">
              <a:lnSpc>
                <a:spcPct val="80000"/>
              </a:lnSpc>
            </a:pPr>
            <a:r>
              <a:rPr lang="zh-CN" altLang="en-US" sz="2200" dirty="0"/>
              <a:t>虚假响应信息</a:t>
            </a:r>
            <a:r>
              <a:rPr lang="en-US" altLang="zh-CN" sz="2200" dirty="0"/>
              <a:t>: </a:t>
            </a:r>
            <a:r>
              <a:rPr lang="en-US" altLang="zh-CN" sz="2200" dirty="0" err="1"/>
              <a:t>RotoRouter</a:t>
            </a:r>
            <a:endParaRPr lang="en-US" altLang="zh-CN" sz="2200" dirty="0"/>
          </a:p>
        </p:txBody>
      </p:sp>
    </p:spTree>
    <p:extLst>
      <p:ext uri="{BB962C8B-B14F-4D97-AF65-F5344CB8AC3E}">
        <p14:creationId xmlns:p14="http://schemas.microsoft.com/office/powerpoint/2010/main" val="421430213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0722" name="标题 1"/>
          <p:cNvSpPr>
            <a:spLocks noGrp="1"/>
          </p:cNvSpPr>
          <p:nvPr>
            <p:ph type="title"/>
          </p:nvPr>
        </p:nvSpPr>
        <p:spPr>
          <a:xfrm>
            <a:off x="1763688" y="260648"/>
            <a:ext cx="8001000" cy="675928"/>
          </a:xfrm>
        </p:spPr>
        <p:txBody>
          <a:bodyPr/>
          <a:lstStyle/>
          <a:p>
            <a:r>
              <a:rPr lang="en-US" altLang="zh-CN" dirty="0">
                <a:solidFill>
                  <a:schemeClr val="tx1"/>
                </a:solidFill>
              </a:rPr>
              <a:t>Traceroute</a:t>
            </a:r>
            <a:r>
              <a:rPr lang="zh-CN" altLang="en-US" dirty="0">
                <a:solidFill>
                  <a:schemeClr val="tx1"/>
                </a:solidFill>
              </a:rPr>
              <a:t>网络侦察示例</a:t>
            </a:r>
          </a:p>
        </p:txBody>
      </p:sp>
      <p:sp>
        <p:nvSpPr>
          <p:cNvPr id="30725" name="灯片编号占位符 5"/>
          <p:cNvSpPr>
            <a:spLocks noGrp="1"/>
          </p:cNvSpPr>
          <p:nvPr>
            <p:ph type="sldNum" sz="quarter" idx="12"/>
          </p:nvPr>
        </p:nvSpPr>
        <p:spPr>
          <a:noFill/>
        </p:spPr>
        <p:txBody>
          <a:bodyPr/>
          <a:lstStyle/>
          <a:p>
            <a:fld id="{B435AA30-ACA1-481A-B901-F8CD0C485119}" type="slidenum">
              <a:rPr lang="en-US" altLang="zh-CN" smtClean="0"/>
              <a:pPr/>
              <a:t>45</a:t>
            </a:fld>
            <a:endParaRPr lang="en-US" altLang="zh-CN"/>
          </a:p>
        </p:txBody>
      </p:sp>
      <p:graphicFrame>
        <p:nvGraphicFramePr>
          <p:cNvPr id="8" name="表格 7"/>
          <p:cNvGraphicFramePr>
            <a:graphicFrameLocks noGrp="1"/>
          </p:cNvGraphicFramePr>
          <p:nvPr/>
        </p:nvGraphicFramePr>
        <p:xfrm>
          <a:off x="611560" y="1740768"/>
          <a:ext cx="7920880" cy="4480560"/>
        </p:xfrm>
        <a:graphic>
          <a:graphicData uri="http://schemas.openxmlformats.org/drawingml/2006/table">
            <a:tbl>
              <a:tblPr/>
              <a:tblGrid>
                <a:gridCol w="7920880">
                  <a:extLst>
                    <a:ext uri="{9D8B030D-6E8A-4147-A177-3AD203B41FA5}">
                      <a16:colId xmlns:a16="http://schemas.microsoft.com/office/drawing/2014/main" val="20000"/>
                    </a:ext>
                  </a:extLst>
                </a:gridCol>
              </a:tblGrid>
              <a:tr h="3112368">
                <a:tc>
                  <a:txBody>
                    <a:bodyPr/>
                    <a:lstStyle/>
                    <a:p>
                      <a:pPr algn="just">
                        <a:spcAft>
                          <a:spcPts val="0"/>
                        </a:spcAft>
                      </a:pPr>
                      <a:r>
                        <a:rPr lang="en-US" sz="1400" kern="100" dirty="0">
                          <a:latin typeface="Times New Roman"/>
                          <a:ea typeface="宋体"/>
                        </a:rPr>
                        <a:t>C:\Users\Administrator&gt;</a:t>
                      </a:r>
                      <a:r>
                        <a:rPr lang="en-US" sz="1400" kern="100" dirty="0" err="1">
                          <a:latin typeface="Times New Roman"/>
                          <a:ea typeface="宋体"/>
                        </a:rPr>
                        <a:t>tracert</a:t>
                      </a:r>
                      <a:r>
                        <a:rPr lang="en-US" sz="1400" kern="100" dirty="0">
                          <a:latin typeface="Times New Roman"/>
                          <a:ea typeface="宋体"/>
                        </a:rPr>
                        <a:t> www.yahoo.com</a:t>
                      </a:r>
                      <a:endParaRPr lang="zh-CN" sz="1600" kern="100" dirty="0">
                        <a:latin typeface="Times New Roman"/>
                        <a:ea typeface="宋体"/>
                      </a:endParaRPr>
                    </a:p>
                    <a:p>
                      <a:pPr algn="just">
                        <a:spcAft>
                          <a:spcPts val="0"/>
                        </a:spcAft>
                      </a:pPr>
                      <a:r>
                        <a:rPr lang="en-US" sz="1400" kern="100" dirty="0">
                          <a:latin typeface="Times New Roman"/>
                          <a:ea typeface="宋体"/>
                        </a:rPr>
                        <a:t>Tracing route to yahoo.com[67.195.145.137]</a:t>
                      </a:r>
                      <a:endParaRPr lang="zh-CN" sz="1600" kern="100" dirty="0">
                        <a:latin typeface="Times New Roman"/>
                        <a:ea typeface="宋体"/>
                      </a:endParaRPr>
                    </a:p>
                    <a:p>
                      <a:pPr algn="just">
                        <a:spcAft>
                          <a:spcPts val="0"/>
                        </a:spcAft>
                      </a:pPr>
                      <a:r>
                        <a:rPr lang="en-US" sz="1400" kern="100" dirty="0">
                          <a:latin typeface="Times New Roman"/>
                          <a:ea typeface="宋体"/>
                        </a:rPr>
                        <a:t>over a maximum of 30 hops:</a:t>
                      </a:r>
                      <a:endParaRPr lang="zh-CN" sz="1600" kern="100" dirty="0">
                        <a:latin typeface="Times New Roman"/>
                        <a:ea typeface="宋体"/>
                      </a:endParaRPr>
                    </a:p>
                    <a:p>
                      <a:pPr algn="just">
                        <a:spcAft>
                          <a:spcPts val="0"/>
                        </a:spcAft>
                      </a:pPr>
                      <a:r>
                        <a:rPr lang="en-US" sz="1400" kern="100" dirty="0">
                          <a:latin typeface="Times New Roman"/>
                          <a:ea typeface="宋体"/>
                        </a:rPr>
                        <a:t>  1     2 ms    &lt;1 ms    &lt;1 ms  192.168.1.1</a:t>
                      </a:r>
                      <a:endParaRPr lang="zh-CN" sz="1600" kern="100" dirty="0">
                        <a:latin typeface="Times New Roman"/>
                        <a:ea typeface="宋体"/>
                      </a:endParaRPr>
                    </a:p>
                    <a:p>
                      <a:pPr algn="just">
                        <a:spcAft>
                          <a:spcPts val="0"/>
                        </a:spcAft>
                      </a:pPr>
                      <a:r>
                        <a:rPr lang="en-US" sz="1400" kern="100" dirty="0">
                          <a:latin typeface="Times New Roman"/>
                          <a:ea typeface="宋体"/>
                        </a:rPr>
                        <a:t>  2     1 ms     1 ms     1 ms  172.**.**0.1</a:t>
                      </a:r>
                      <a:endParaRPr lang="zh-CN" sz="1600" kern="100" dirty="0">
                        <a:latin typeface="Times New Roman"/>
                        <a:ea typeface="宋体"/>
                      </a:endParaRPr>
                    </a:p>
                    <a:p>
                      <a:pPr algn="just">
                        <a:spcAft>
                          <a:spcPts val="0"/>
                        </a:spcAft>
                      </a:pPr>
                      <a:r>
                        <a:rPr lang="en-US" sz="1400" kern="100" dirty="0">
                          <a:latin typeface="Times New Roman"/>
                          <a:ea typeface="宋体"/>
                        </a:rPr>
                        <a:t>  3     4 ms     2 ms     2 ms  219.***.*5.1</a:t>
                      </a:r>
                      <a:endParaRPr lang="zh-CN" sz="1600" kern="100" dirty="0">
                        <a:latin typeface="Times New Roman"/>
                        <a:ea typeface="宋体"/>
                      </a:endParaRPr>
                    </a:p>
                    <a:p>
                      <a:pPr algn="just">
                        <a:spcAft>
                          <a:spcPts val="0"/>
                        </a:spcAft>
                      </a:pPr>
                      <a:r>
                        <a:rPr lang="en-US" sz="1400" kern="100" dirty="0">
                          <a:latin typeface="Times New Roman"/>
                          <a:ea typeface="宋体"/>
                        </a:rPr>
                        <a:t>  4     7 ms     4 ms     3 ms  172.1*.***.9</a:t>
                      </a:r>
                      <a:endParaRPr lang="zh-CN" sz="1600" kern="100" dirty="0">
                        <a:latin typeface="Times New Roman"/>
                        <a:ea typeface="宋体"/>
                      </a:endParaRPr>
                    </a:p>
                    <a:p>
                      <a:pPr algn="just">
                        <a:spcAft>
                          <a:spcPts val="0"/>
                        </a:spcAft>
                      </a:pPr>
                      <a:r>
                        <a:rPr lang="en-US" sz="1400" kern="100" dirty="0">
                          <a:latin typeface="Times New Roman"/>
                          <a:ea typeface="宋体"/>
                        </a:rPr>
                        <a:t>  5     4 ms     2 ms     2 ms  172.1*.***.22</a:t>
                      </a:r>
                      <a:endParaRPr lang="zh-CN" sz="1600" kern="100" dirty="0">
                        <a:latin typeface="Times New Roman"/>
                        <a:ea typeface="宋体"/>
                      </a:endParaRPr>
                    </a:p>
                    <a:p>
                      <a:pPr algn="just">
                        <a:spcAft>
                          <a:spcPts val="0"/>
                        </a:spcAft>
                      </a:pPr>
                      <a:r>
                        <a:rPr lang="en-US" sz="1400" kern="100" dirty="0">
                          <a:latin typeface="Times New Roman"/>
                          <a:ea typeface="宋体"/>
                        </a:rPr>
                        <a:t>  6     3 ms     3 ms     4 ms  219.142.15.193</a:t>
                      </a:r>
                      <a:endParaRPr lang="zh-CN" sz="1600" kern="100" dirty="0">
                        <a:latin typeface="Times New Roman"/>
                        <a:ea typeface="宋体"/>
                      </a:endParaRPr>
                    </a:p>
                    <a:p>
                      <a:pPr algn="just">
                        <a:spcAft>
                          <a:spcPts val="0"/>
                        </a:spcAft>
                      </a:pPr>
                      <a:r>
                        <a:rPr lang="en-US" sz="1400" kern="100" dirty="0">
                          <a:latin typeface="Times New Roman"/>
                          <a:ea typeface="宋体"/>
                        </a:rPr>
                        <a:t>  7     5 ms     2 ms     2 ms  bj141-138-197.bjtelecom.net [219.141.138.197]</a:t>
                      </a:r>
                      <a:endParaRPr lang="zh-CN" sz="1600" kern="100" dirty="0">
                        <a:latin typeface="Times New Roman"/>
                        <a:ea typeface="宋体"/>
                      </a:endParaRPr>
                    </a:p>
                    <a:p>
                      <a:pPr algn="just">
                        <a:spcAft>
                          <a:spcPts val="0"/>
                        </a:spcAft>
                      </a:pPr>
                      <a:r>
                        <a:rPr lang="en-US" sz="1400" kern="100" dirty="0">
                          <a:latin typeface="Times New Roman"/>
                          <a:ea typeface="宋体"/>
                        </a:rPr>
                        <a:t>  8     2 ms     3 ms     2 ms  202.97.57.213</a:t>
                      </a:r>
                      <a:endParaRPr lang="zh-CN" sz="1600" kern="100" dirty="0">
                        <a:latin typeface="Times New Roman"/>
                        <a:ea typeface="宋体"/>
                      </a:endParaRPr>
                    </a:p>
                    <a:p>
                      <a:pPr algn="just">
                        <a:spcAft>
                          <a:spcPts val="0"/>
                        </a:spcAft>
                      </a:pPr>
                      <a:r>
                        <a:rPr lang="en-US" sz="1400" kern="100" dirty="0">
                          <a:latin typeface="Times New Roman"/>
                          <a:ea typeface="宋体"/>
                        </a:rPr>
                        <a:t>  9    45 ms    48 ms    46 ms  202.97.53.82</a:t>
                      </a:r>
                      <a:endParaRPr lang="zh-CN" sz="1600" kern="100" dirty="0">
                        <a:latin typeface="Times New Roman"/>
                        <a:ea typeface="宋体"/>
                      </a:endParaRPr>
                    </a:p>
                    <a:p>
                      <a:pPr algn="just">
                        <a:spcAft>
                          <a:spcPts val="0"/>
                        </a:spcAft>
                      </a:pPr>
                      <a:r>
                        <a:rPr lang="en-US" sz="1400" kern="100" dirty="0">
                          <a:latin typeface="Times New Roman"/>
                          <a:ea typeface="宋体"/>
                        </a:rPr>
                        <a:t> 10     *        *      185 ms  202.97.51.62</a:t>
                      </a:r>
                      <a:endParaRPr lang="zh-CN" sz="1600" kern="100" dirty="0">
                        <a:latin typeface="Times New Roman"/>
                        <a:ea typeface="宋体"/>
                      </a:endParaRPr>
                    </a:p>
                    <a:p>
                      <a:pPr algn="just">
                        <a:spcAft>
                          <a:spcPts val="0"/>
                        </a:spcAft>
                      </a:pPr>
                      <a:r>
                        <a:rPr lang="en-US" sz="1400" kern="100" dirty="0">
                          <a:latin typeface="Times New Roman"/>
                          <a:ea typeface="宋体"/>
                        </a:rPr>
                        <a:t> 11   191 ms   190 ms   190 ms  202.97.50.34</a:t>
                      </a:r>
                      <a:endParaRPr lang="zh-CN" sz="1600" kern="100" dirty="0">
                        <a:latin typeface="Times New Roman"/>
                        <a:ea typeface="宋体"/>
                      </a:endParaRPr>
                    </a:p>
                    <a:p>
                      <a:pPr algn="just">
                        <a:spcAft>
                          <a:spcPts val="0"/>
                        </a:spcAft>
                      </a:pPr>
                      <a:r>
                        <a:rPr lang="en-US" sz="1400" kern="100" dirty="0">
                          <a:latin typeface="Times New Roman"/>
                          <a:ea typeface="宋体"/>
                        </a:rPr>
                        <a:t> 12   189 ms   186 ms   185 ms  64.208.27.53</a:t>
                      </a:r>
                      <a:endParaRPr lang="zh-CN" sz="1600" kern="100" dirty="0">
                        <a:latin typeface="Times New Roman"/>
                        <a:ea typeface="宋体"/>
                      </a:endParaRPr>
                    </a:p>
                    <a:p>
                      <a:pPr algn="just">
                        <a:spcAft>
                          <a:spcPts val="0"/>
                        </a:spcAft>
                      </a:pPr>
                      <a:r>
                        <a:rPr lang="en-US" sz="1400" kern="100" dirty="0">
                          <a:latin typeface="Times New Roman"/>
                          <a:ea typeface="宋体"/>
                        </a:rPr>
                        <a:t> 13   425 ms 425 ms 423 ms  YAHOO.TenGi3-4.1189.ar1.PAO2.gblx.net [67.17.212.242]</a:t>
                      </a:r>
                      <a:endParaRPr lang="zh-CN" sz="1600" kern="100" dirty="0">
                        <a:latin typeface="Times New Roman"/>
                        <a:ea typeface="宋体"/>
                      </a:endParaRPr>
                    </a:p>
                    <a:p>
                      <a:pPr algn="just">
                        <a:spcAft>
                          <a:spcPts val="0"/>
                        </a:spcAft>
                      </a:pPr>
                      <a:r>
                        <a:rPr lang="en-US" sz="1400" kern="100" dirty="0">
                          <a:latin typeface="Times New Roman"/>
                          <a:ea typeface="宋体"/>
                        </a:rPr>
                        <a:t> 14  424 ms   *    425 ms  UNKNOWN-216-115-107-73.yahoo.com [216.115.107.73]</a:t>
                      </a:r>
                      <a:endParaRPr lang="zh-CN" sz="1600" kern="100" dirty="0">
                        <a:latin typeface="Times New Roman"/>
                        <a:ea typeface="宋体"/>
                      </a:endParaRPr>
                    </a:p>
                    <a:p>
                      <a:pPr algn="just">
                        <a:spcAft>
                          <a:spcPts val="0"/>
                        </a:spcAft>
                      </a:pPr>
                      <a:r>
                        <a:rPr lang="en-US" sz="1400" kern="100" dirty="0">
                          <a:latin typeface="Times New Roman"/>
                          <a:ea typeface="宋体"/>
                        </a:rPr>
                        <a:t> 15   422 ms   423 ms     *     ir2.fp.vip.sp1.yahoo.com [67.195.145.137]</a:t>
                      </a:r>
                      <a:endParaRPr lang="zh-CN" sz="1600" kern="100" dirty="0">
                        <a:latin typeface="Times New Roman"/>
                        <a:ea typeface="宋体"/>
                      </a:endParaRPr>
                    </a:p>
                    <a:p>
                      <a:pPr algn="just">
                        <a:spcAft>
                          <a:spcPts val="0"/>
                        </a:spcAft>
                      </a:pPr>
                      <a:r>
                        <a:rPr lang="en-US" sz="1400" kern="100" dirty="0">
                          <a:latin typeface="Times New Roman"/>
                          <a:ea typeface="宋体"/>
                        </a:rPr>
                        <a:t> 16   421 ms   422 ms     *     ir2.fp.vip.sp1.yahoo.com [67.195.145.137]</a:t>
                      </a:r>
                      <a:endParaRPr lang="zh-CN" sz="1600" kern="100" dirty="0">
                        <a:latin typeface="Times New Roman"/>
                        <a:ea typeface="宋体"/>
                      </a:endParaRPr>
                    </a:p>
                    <a:p>
                      <a:pPr algn="just">
                        <a:spcAft>
                          <a:spcPts val="0"/>
                        </a:spcAft>
                      </a:pPr>
                      <a:r>
                        <a:rPr lang="en-US" sz="1400" kern="100" dirty="0">
                          <a:latin typeface="Times New Roman"/>
                          <a:ea typeface="宋体"/>
                        </a:rPr>
                        <a:t> 17   426 ms   423 ms   421 ms  ir2.fp.vip.sp1.yahoo.com [67.195.145.137]</a:t>
                      </a:r>
                      <a:endParaRPr lang="zh-CN" sz="1600" kern="100" dirty="0">
                        <a:latin typeface="Times New Roman"/>
                        <a:ea typeface="宋体"/>
                      </a:endParaRPr>
                    </a:p>
                    <a:p>
                      <a:pPr algn="just">
                        <a:spcAft>
                          <a:spcPts val="0"/>
                        </a:spcAft>
                      </a:pPr>
                      <a:r>
                        <a:rPr lang="en-US" sz="1400" kern="100" dirty="0">
                          <a:latin typeface="Times New Roman"/>
                          <a:ea typeface="宋体"/>
                        </a:rPr>
                        <a:t>Trace complete.</a:t>
                      </a:r>
                      <a:endParaRPr lang="zh-CN" sz="1600" kern="100" dirty="0">
                        <a:latin typeface="Times New Roman"/>
                        <a:ea typeface="宋体"/>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64744220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a:xfrm>
            <a:off x="1691680" y="188640"/>
            <a:ext cx="8001000" cy="603920"/>
          </a:xfrm>
        </p:spPr>
        <p:txBody>
          <a:bodyPr/>
          <a:lstStyle/>
          <a:p>
            <a:r>
              <a:rPr lang="zh-CN" altLang="en-US" sz="3600" dirty="0"/>
              <a:t>图形化拓扑探测</a:t>
            </a:r>
            <a:r>
              <a:rPr lang="en-US" altLang="zh-CN" sz="3600" dirty="0"/>
              <a:t>-</a:t>
            </a:r>
            <a:r>
              <a:rPr lang="en-US" altLang="zh-CN" sz="3600" dirty="0" err="1"/>
              <a:t>VisualRoute</a:t>
            </a:r>
            <a:endParaRPr lang="zh-CN" altLang="en-US" sz="3600" dirty="0"/>
          </a:p>
        </p:txBody>
      </p:sp>
      <p:sp>
        <p:nvSpPr>
          <p:cNvPr id="3" name="内容占位符 2"/>
          <p:cNvSpPr>
            <a:spLocks noGrp="1"/>
          </p:cNvSpPr>
          <p:nvPr>
            <p:ph idx="1"/>
          </p:nvPr>
        </p:nvSpPr>
        <p:spPr/>
        <p:txBody>
          <a:bodyPr/>
          <a:lstStyle/>
          <a:p>
            <a:endParaRPr lang="zh-CN" altLang="en-US"/>
          </a:p>
        </p:txBody>
      </p:sp>
      <p:sp>
        <p:nvSpPr>
          <p:cNvPr id="6" name="灯片编号占位符 5"/>
          <p:cNvSpPr>
            <a:spLocks noGrp="1"/>
          </p:cNvSpPr>
          <p:nvPr>
            <p:ph type="sldNum" sz="quarter" idx="12"/>
          </p:nvPr>
        </p:nvSpPr>
        <p:spPr/>
        <p:txBody>
          <a:bodyPr/>
          <a:lstStyle/>
          <a:p>
            <a:pPr>
              <a:defRPr/>
            </a:pPr>
            <a:fld id="{85027CBF-C054-465D-9A8D-403404A849B7}" type="slidenum">
              <a:rPr lang="en-US" altLang="zh-CN" smtClean="0"/>
              <a:pPr>
                <a:defRPr/>
              </a:pPr>
              <a:t>46</a:t>
            </a:fld>
            <a:endParaRPr lang="en-US" altLang="zh-CN"/>
          </a:p>
        </p:txBody>
      </p:sp>
      <p:pic>
        <p:nvPicPr>
          <p:cNvPr id="7" name="图片 6"/>
          <p:cNvPicPr/>
          <p:nvPr/>
        </p:nvPicPr>
        <p:blipFill>
          <a:blip r:embed="rId2" cstate="print"/>
          <a:srcRect/>
          <a:stretch>
            <a:fillRect/>
          </a:stretch>
        </p:blipFill>
        <p:spPr bwMode="auto">
          <a:xfrm>
            <a:off x="899592" y="1772816"/>
            <a:ext cx="7416824" cy="4464496"/>
          </a:xfrm>
          <a:prstGeom prst="rect">
            <a:avLst/>
          </a:prstGeom>
          <a:noFill/>
          <a:ln w="9525">
            <a:noFill/>
            <a:miter lim="800000"/>
            <a:headEnd/>
            <a:tailEnd/>
          </a:ln>
        </p:spPr>
      </p:pic>
    </p:spTree>
    <p:extLst>
      <p:ext uri="{BB962C8B-B14F-4D97-AF65-F5344CB8AC3E}">
        <p14:creationId xmlns:p14="http://schemas.microsoft.com/office/powerpoint/2010/main" val="346486554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00" name="灯片编号占位符 5"/>
          <p:cNvSpPr>
            <a:spLocks noGrp="1"/>
          </p:cNvSpPr>
          <p:nvPr>
            <p:ph type="sldNum" sz="quarter" idx="12"/>
          </p:nvPr>
        </p:nvSpPr>
        <p:spPr>
          <a:noFill/>
        </p:spPr>
        <p:txBody>
          <a:bodyPr/>
          <a:lstStyle/>
          <a:p>
            <a:fld id="{78D993D9-648F-4793-AE8B-E1792B5E8E81}" type="slidenum">
              <a:rPr lang="en-US" altLang="zh-CN" smtClean="0"/>
              <a:pPr/>
              <a:t>47</a:t>
            </a:fld>
            <a:endParaRPr lang="en-US" altLang="zh-CN"/>
          </a:p>
        </p:txBody>
      </p:sp>
      <p:sp>
        <p:nvSpPr>
          <p:cNvPr id="29701" name="Rectangle 2"/>
          <p:cNvSpPr>
            <a:spLocks noGrp="1" noChangeArrowheads="1"/>
          </p:cNvSpPr>
          <p:nvPr>
            <p:ph type="title"/>
          </p:nvPr>
        </p:nvSpPr>
        <p:spPr>
          <a:xfrm>
            <a:off x="1835696" y="260648"/>
            <a:ext cx="8001000" cy="603920"/>
          </a:xfrm>
        </p:spPr>
        <p:txBody>
          <a:bodyPr/>
          <a:lstStyle/>
          <a:p>
            <a:pPr eaLnBrk="1" hangingPunct="1"/>
            <a:r>
              <a:rPr lang="zh-CN" altLang="en-US" dirty="0"/>
              <a:t>网络侦察</a:t>
            </a:r>
          </a:p>
        </p:txBody>
      </p:sp>
      <p:sp>
        <p:nvSpPr>
          <p:cNvPr id="29702" name="Rectangle 3"/>
          <p:cNvSpPr>
            <a:spLocks noGrp="1" noChangeArrowheads="1"/>
          </p:cNvSpPr>
          <p:nvPr>
            <p:ph type="body" idx="1"/>
          </p:nvPr>
        </p:nvSpPr>
        <p:spPr>
          <a:xfrm>
            <a:off x="566738" y="1752600"/>
            <a:ext cx="8001000" cy="4413250"/>
          </a:xfrm>
        </p:spPr>
        <p:txBody>
          <a:bodyPr/>
          <a:lstStyle/>
          <a:p>
            <a:pPr eaLnBrk="1" hangingPunct="1">
              <a:lnSpc>
                <a:spcPct val="200000"/>
              </a:lnSpc>
            </a:pPr>
            <a:r>
              <a:rPr lang="zh-CN" altLang="en-US" sz="2200" dirty="0"/>
              <a:t>任务</a:t>
            </a:r>
            <a:r>
              <a:rPr lang="en-US" altLang="zh-CN" sz="2200" dirty="0"/>
              <a:t>1:</a:t>
            </a:r>
            <a:r>
              <a:rPr lang="zh-CN" altLang="en-US" sz="2200" dirty="0"/>
              <a:t>从</a:t>
            </a:r>
            <a:r>
              <a:rPr lang="en-US" altLang="zh-CN" sz="2200" err="1"/>
              <a:t>baidu.com</a:t>
            </a:r>
            <a:r>
              <a:rPr lang="en-US" altLang="zh-CN" sz="2200"/>
              <a:t>, sina.com.cn</a:t>
            </a:r>
            <a:r>
              <a:rPr lang="zh-CN" altLang="en-US" sz="2200" dirty="0"/>
              <a:t>中选择一个</a:t>
            </a:r>
            <a:r>
              <a:rPr lang="en-US" altLang="zh-CN" sz="2200" dirty="0"/>
              <a:t>DNS</a:t>
            </a:r>
            <a:r>
              <a:rPr lang="zh-CN" altLang="en-US" sz="2200" dirty="0"/>
              <a:t>域名进行查询，获取如下信息：</a:t>
            </a:r>
            <a:endParaRPr lang="en-US" altLang="zh-CN" sz="2200" dirty="0"/>
          </a:p>
          <a:p>
            <a:pPr lvl="1" eaLnBrk="1" hangingPunct="1">
              <a:lnSpc>
                <a:spcPct val="200000"/>
              </a:lnSpc>
            </a:pPr>
            <a:r>
              <a:rPr lang="en-US" altLang="zh-CN" sz="1800" dirty="0"/>
              <a:t>DNS</a:t>
            </a:r>
            <a:r>
              <a:rPr lang="zh-CN" altLang="en-US" sz="1800" dirty="0"/>
              <a:t>注册人及联系方式；</a:t>
            </a:r>
            <a:endParaRPr lang="en-US" altLang="zh-CN" sz="1800" dirty="0"/>
          </a:p>
          <a:p>
            <a:pPr lvl="1" eaLnBrk="1" hangingPunct="1">
              <a:lnSpc>
                <a:spcPct val="200000"/>
              </a:lnSpc>
            </a:pPr>
            <a:r>
              <a:rPr lang="zh-CN" altLang="en-US" sz="1800" dirty="0"/>
              <a:t>该域名对应的</a:t>
            </a:r>
            <a:r>
              <a:rPr lang="en-US" altLang="zh-CN" sz="1800" dirty="0"/>
              <a:t>IP</a:t>
            </a:r>
            <a:r>
              <a:rPr lang="zh-CN" altLang="en-US" sz="1800" dirty="0"/>
              <a:t>地址；</a:t>
            </a:r>
            <a:endParaRPr lang="en-US" altLang="zh-CN" sz="1800" dirty="0"/>
          </a:p>
          <a:p>
            <a:pPr lvl="1" eaLnBrk="1" hangingPunct="1">
              <a:lnSpc>
                <a:spcPct val="200000"/>
              </a:lnSpc>
            </a:pPr>
            <a:r>
              <a:rPr lang="en-US" altLang="zh-CN" sz="1800" dirty="0"/>
              <a:t>IP</a:t>
            </a:r>
            <a:r>
              <a:rPr lang="zh-CN" altLang="en-US" sz="1800" dirty="0"/>
              <a:t>地址注册人及联系方式；</a:t>
            </a:r>
            <a:endParaRPr lang="en-US" altLang="zh-CN" sz="1800" dirty="0"/>
          </a:p>
          <a:p>
            <a:pPr lvl="1" eaLnBrk="1" hangingPunct="1">
              <a:lnSpc>
                <a:spcPct val="200000"/>
              </a:lnSpc>
            </a:pPr>
            <a:r>
              <a:rPr lang="en-US" altLang="zh-CN" sz="1800" dirty="0"/>
              <a:t>IP</a:t>
            </a:r>
            <a:r>
              <a:rPr lang="zh-CN" altLang="en-US" sz="1800" dirty="0"/>
              <a:t>地址所在国家、城市和具体地理位置。</a:t>
            </a:r>
            <a:endParaRPr lang="en-US" altLang="zh-CN" sz="1800" dirty="0"/>
          </a:p>
        </p:txBody>
      </p:sp>
    </p:spTree>
    <p:extLst>
      <p:ext uri="{BB962C8B-B14F-4D97-AF65-F5344CB8AC3E}">
        <p14:creationId xmlns:p14="http://schemas.microsoft.com/office/powerpoint/2010/main" val="29253818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a:xfrm>
            <a:off x="1835696" y="260648"/>
            <a:ext cx="8001000" cy="603920"/>
          </a:xfrm>
        </p:spPr>
        <p:txBody>
          <a:bodyPr/>
          <a:lstStyle/>
          <a:p>
            <a:r>
              <a:rPr lang="zh-CN" altLang="zh-CN" dirty="0"/>
              <a:t>网络信息</a:t>
            </a:r>
            <a:r>
              <a:rPr lang="zh-CN" altLang="en-US" dirty="0"/>
              <a:t>搜集</a:t>
            </a:r>
            <a:r>
              <a:rPr lang="zh-CN" altLang="zh-CN" dirty="0"/>
              <a:t>的内容</a:t>
            </a:r>
            <a:endParaRPr lang="zh-CN" altLang="en-US" dirty="0"/>
          </a:p>
        </p:txBody>
      </p:sp>
      <p:sp>
        <p:nvSpPr>
          <p:cNvPr id="3" name="内容占位符 2"/>
          <p:cNvSpPr>
            <a:spLocks noGrp="1"/>
          </p:cNvSpPr>
          <p:nvPr>
            <p:ph idx="1"/>
          </p:nvPr>
        </p:nvSpPr>
        <p:spPr/>
        <p:txBody>
          <a:bodyPr/>
          <a:lstStyle/>
          <a:p>
            <a:r>
              <a:rPr lang="zh-CN" altLang="en-US" sz="2000" dirty="0"/>
              <a:t>网络攻击信息搜集</a:t>
            </a:r>
            <a:endParaRPr lang="en-US" altLang="zh-CN" sz="2000" dirty="0"/>
          </a:p>
          <a:p>
            <a:pPr lvl="1"/>
            <a:r>
              <a:rPr lang="zh-CN" altLang="en-US" sz="1800" dirty="0"/>
              <a:t>入手点：</a:t>
            </a:r>
            <a:r>
              <a:rPr lang="zh-CN" altLang="zh-CN" sz="1800" dirty="0"/>
              <a:t>目标的名称和域名</a:t>
            </a:r>
            <a:endParaRPr lang="en-US" altLang="zh-CN" sz="1800" dirty="0"/>
          </a:p>
          <a:p>
            <a:pPr lvl="1"/>
            <a:r>
              <a:rPr lang="zh-CN" altLang="en-US" sz="1800" dirty="0"/>
              <a:t>攻击准备阶段</a:t>
            </a:r>
            <a:endParaRPr lang="en-US" altLang="zh-CN" sz="1800" dirty="0"/>
          </a:p>
          <a:p>
            <a:pPr lvl="2"/>
            <a:r>
              <a:rPr lang="zh-CN" altLang="en-US" sz="1500" dirty="0"/>
              <a:t>在网络中的</a:t>
            </a:r>
            <a:r>
              <a:rPr lang="en-US" altLang="zh-CN" sz="1500" dirty="0"/>
              <a:t>”</a:t>
            </a:r>
            <a:r>
              <a:rPr lang="zh-CN" altLang="en-US" sz="1500" dirty="0"/>
              <a:t>地理位置</a:t>
            </a:r>
            <a:r>
              <a:rPr lang="en-US" altLang="zh-CN" sz="1500" dirty="0"/>
              <a:t>”</a:t>
            </a:r>
          </a:p>
          <a:p>
            <a:pPr lvl="2"/>
            <a:r>
              <a:rPr lang="zh-CN" altLang="en-US" sz="1500" dirty="0"/>
              <a:t>与真实世界的联系（实施社工和物理攻击）</a:t>
            </a:r>
            <a:endParaRPr lang="en-US" altLang="zh-CN" sz="1500" dirty="0"/>
          </a:p>
          <a:p>
            <a:pPr lvl="2"/>
            <a:r>
              <a:rPr lang="en-US" altLang="zh-CN" sz="1500" dirty="0"/>
              <a:t>“</a:t>
            </a:r>
            <a:r>
              <a:rPr lang="zh-CN" altLang="en-US" sz="1500" dirty="0"/>
              <a:t>网络地图</a:t>
            </a:r>
            <a:r>
              <a:rPr lang="en-US" altLang="zh-CN" sz="1500" dirty="0"/>
              <a:t>”</a:t>
            </a:r>
          </a:p>
          <a:p>
            <a:pPr lvl="2"/>
            <a:r>
              <a:rPr lang="zh-CN" altLang="zh-CN" sz="1500" dirty="0"/>
              <a:t>攻击所需的更详细信息</a:t>
            </a:r>
            <a:endParaRPr lang="en-US" altLang="zh-CN" sz="1500" dirty="0"/>
          </a:p>
          <a:p>
            <a:pPr lvl="1"/>
            <a:r>
              <a:rPr lang="zh-CN" altLang="en-US" sz="1800" dirty="0"/>
              <a:t>攻击实施阶段</a:t>
            </a:r>
            <a:endParaRPr lang="en-US" altLang="zh-CN" sz="1800" dirty="0"/>
          </a:p>
          <a:p>
            <a:pPr lvl="2"/>
            <a:r>
              <a:rPr lang="zh-CN" altLang="zh-CN" sz="1600" dirty="0"/>
              <a:t>目标系统中存在的安全缺陷和漏洞</a:t>
            </a:r>
            <a:endParaRPr lang="en-US" altLang="zh-CN" sz="1600" dirty="0"/>
          </a:p>
          <a:p>
            <a:pPr lvl="2"/>
            <a:r>
              <a:rPr lang="zh-CN" altLang="en-US" sz="1500" dirty="0"/>
              <a:t>目标系统的安全防护机制</a:t>
            </a:r>
            <a:endParaRPr lang="en-US" altLang="zh-CN" sz="1500" dirty="0"/>
          </a:p>
          <a:p>
            <a:r>
              <a:rPr lang="zh-CN" altLang="en-US" sz="2000" dirty="0"/>
              <a:t>网络防御信息搜集</a:t>
            </a:r>
            <a:endParaRPr lang="en-US" altLang="zh-CN" sz="2000" dirty="0"/>
          </a:p>
          <a:p>
            <a:pPr lvl="1"/>
            <a:r>
              <a:rPr lang="zh-CN" altLang="zh-CN" sz="1800" dirty="0"/>
              <a:t>追查入侵者的身份、网络位置、所攻击的目标、采用的攻击方法等</a:t>
            </a:r>
            <a:endParaRPr lang="en-US" altLang="zh-CN" sz="1800" dirty="0"/>
          </a:p>
          <a:p>
            <a:pPr lvl="1"/>
            <a:r>
              <a:rPr lang="zh-CN" altLang="zh-CN" sz="1800" dirty="0"/>
              <a:t>一般被归入取证与追踪技术范畴</a:t>
            </a:r>
            <a:endParaRPr lang="en-US" altLang="zh-CN" sz="1800" dirty="0"/>
          </a:p>
          <a:p>
            <a:pPr lvl="1"/>
            <a:endParaRPr lang="zh-CN" altLang="en-US" sz="1800" dirty="0"/>
          </a:p>
        </p:txBody>
      </p:sp>
      <p:sp>
        <p:nvSpPr>
          <p:cNvPr id="6" name="灯片编号占位符 5"/>
          <p:cNvSpPr>
            <a:spLocks noGrp="1"/>
          </p:cNvSpPr>
          <p:nvPr>
            <p:ph type="sldNum" sz="quarter" idx="12"/>
          </p:nvPr>
        </p:nvSpPr>
        <p:spPr/>
        <p:txBody>
          <a:bodyPr/>
          <a:lstStyle/>
          <a:p>
            <a:pPr>
              <a:defRPr/>
            </a:pPr>
            <a:fld id="{85027CBF-C054-465D-9A8D-403404A849B7}" type="slidenum">
              <a:rPr lang="en-US" altLang="zh-CN" smtClean="0"/>
              <a:pPr>
                <a:defRPr/>
              </a:pPr>
              <a:t>5</a:t>
            </a:fld>
            <a:endParaRPr lang="en-US" altLang="zh-CN"/>
          </a:p>
        </p:txBody>
      </p:sp>
    </p:spTree>
    <p:extLst>
      <p:ext uri="{BB962C8B-B14F-4D97-AF65-F5344CB8AC3E}">
        <p14:creationId xmlns:p14="http://schemas.microsoft.com/office/powerpoint/2010/main" val="40860152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a:xfrm>
            <a:off x="1796852" y="188640"/>
            <a:ext cx="8001000" cy="675928"/>
          </a:xfrm>
        </p:spPr>
        <p:txBody>
          <a:bodyPr/>
          <a:lstStyle/>
          <a:p>
            <a:r>
              <a:rPr lang="zh-CN" altLang="zh-CN" dirty="0"/>
              <a:t>网络信息</a:t>
            </a:r>
            <a:r>
              <a:rPr lang="zh-CN" altLang="en-US" dirty="0"/>
              <a:t>搜集</a:t>
            </a:r>
            <a:r>
              <a:rPr lang="zh-CN" altLang="zh-CN" dirty="0"/>
              <a:t>的技术方法</a:t>
            </a:r>
            <a:endParaRPr lang="zh-CN" altLang="en-US" dirty="0"/>
          </a:p>
        </p:txBody>
      </p:sp>
      <p:sp>
        <p:nvSpPr>
          <p:cNvPr id="3" name="内容占位符 2"/>
          <p:cNvSpPr>
            <a:spLocks noGrp="1"/>
          </p:cNvSpPr>
          <p:nvPr>
            <p:ph idx="1"/>
          </p:nvPr>
        </p:nvSpPr>
        <p:spPr>
          <a:xfrm>
            <a:off x="3347864" y="1752600"/>
            <a:ext cx="5219874" cy="4267200"/>
          </a:xfrm>
        </p:spPr>
        <p:txBody>
          <a:bodyPr/>
          <a:lstStyle/>
          <a:p>
            <a:pPr lvl="0"/>
            <a:r>
              <a:rPr lang="zh-CN" altLang="zh-CN" sz="2000" dirty="0"/>
              <a:t>网络踩点</a:t>
            </a:r>
            <a:r>
              <a:rPr lang="en-US" altLang="zh-CN" sz="2000" dirty="0"/>
              <a:t> (</a:t>
            </a:r>
            <a:r>
              <a:rPr lang="en-US" altLang="zh-CN" sz="2000" dirty="0" err="1"/>
              <a:t>footprinting</a:t>
            </a:r>
            <a:r>
              <a:rPr lang="en-US" altLang="zh-CN" sz="2000" dirty="0"/>
              <a:t>)</a:t>
            </a:r>
            <a:endParaRPr lang="zh-CN" altLang="zh-CN" sz="2000" dirty="0"/>
          </a:p>
          <a:p>
            <a:pPr lvl="1"/>
            <a:r>
              <a:rPr lang="en-US" altLang="zh-CN" sz="1800" dirty="0"/>
              <a:t>Web</a:t>
            </a:r>
            <a:r>
              <a:rPr lang="zh-CN" altLang="zh-CN" sz="1800" dirty="0"/>
              <a:t>搜索与挖掘</a:t>
            </a:r>
          </a:p>
          <a:p>
            <a:pPr lvl="1"/>
            <a:r>
              <a:rPr lang="en-US" altLang="zh-CN" sz="1800" dirty="0"/>
              <a:t>DNS</a:t>
            </a:r>
            <a:r>
              <a:rPr lang="zh-CN" altLang="zh-CN" sz="1800" dirty="0"/>
              <a:t>和</a:t>
            </a:r>
            <a:r>
              <a:rPr lang="en-US" altLang="zh-CN" sz="1800" dirty="0"/>
              <a:t>IP</a:t>
            </a:r>
            <a:r>
              <a:rPr lang="zh-CN" altLang="zh-CN" sz="1800" dirty="0"/>
              <a:t>查询</a:t>
            </a:r>
          </a:p>
          <a:p>
            <a:pPr lvl="1"/>
            <a:r>
              <a:rPr lang="zh-CN" altLang="zh-CN" sz="1800" dirty="0"/>
              <a:t>网络拓扑侦察</a:t>
            </a:r>
          </a:p>
          <a:p>
            <a:pPr lvl="0"/>
            <a:r>
              <a:rPr lang="zh-CN" altLang="zh-CN" sz="2000" dirty="0"/>
              <a:t>网络扫描</a:t>
            </a:r>
            <a:r>
              <a:rPr lang="en-US" altLang="zh-CN" sz="2000" dirty="0"/>
              <a:t> (scanning)</a:t>
            </a:r>
            <a:endParaRPr lang="zh-CN" altLang="zh-CN" sz="2000" dirty="0"/>
          </a:p>
          <a:p>
            <a:pPr lvl="1"/>
            <a:r>
              <a:rPr lang="zh-CN" altLang="zh-CN" sz="1800" dirty="0"/>
              <a:t>主机扫描</a:t>
            </a:r>
          </a:p>
          <a:p>
            <a:pPr lvl="1"/>
            <a:r>
              <a:rPr lang="zh-CN" altLang="zh-CN" sz="1800" dirty="0"/>
              <a:t>端口扫描</a:t>
            </a:r>
          </a:p>
          <a:p>
            <a:pPr lvl="1"/>
            <a:r>
              <a:rPr lang="zh-CN" altLang="zh-CN" sz="1800" dirty="0"/>
              <a:t>系统类型探查</a:t>
            </a:r>
          </a:p>
          <a:p>
            <a:pPr lvl="1"/>
            <a:r>
              <a:rPr lang="zh-CN" altLang="zh-CN" sz="1800" dirty="0"/>
              <a:t>漏洞扫描</a:t>
            </a:r>
          </a:p>
          <a:p>
            <a:pPr lvl="0"/>
            <a:r>
              <a:rPr lang="zh-CN" altLang="zh-CN" sz="2000" dirty="0"/>
              <a:t>网络查点</a:t>
            </a:r>
            <a:r>
              <a:rPr lang="en-US" altLang="zh-CN" sz="2000" dirty="0"/>
              <a:t> (enumeration)</a:t>
            </a:r>
            <a:endParaRPr lang="zh-CN" altLang="zh-CN" sz="2000" dirty="0"/>
          </a:p>
          <a:p>
            <a:pPr lvl="1"/>
            <a:r>
              <a:rPr lang="zh-CN" altLang="zh-CN" sz="1800" dirty="0"/>
              <a:t>旗标抓取</a:t>
            </a:r>
          </a:p>
          <a:p>
            <a:pPr lvl="1"/>
            <a:r>
              <a:rPr lang="zh-CN" altLang="zh-CN" sz="1800" dirty="0"/>
              <a:t>网络服务查点</a:t>
            </a:r>
            <a:endParaRPr lang="zh-CN" altLang="en-US" sz="2000" dirty="0"/>
          </a:p>
        </p:txBody>
      </p:sp>
      <p:sp>
        <p:nvSpPr>
          <p:cNvPr id="6" name="灯片编号占位符 5"/>
          <p:cNvSpPr>
            <a:spLocks noGrp="1"/>
          </p:cNvSpPr>
          <p:nvPr>
            <p:ph type="sldNum" sz="quarter" idx="12"/>
          </p:nvPr>
        </p:nvSpPr>
        <p:spPr/>
        <p:txBody>
          <a:bodyPr/>
          <a:lstStyle/>
          <a:p>
            <a:pPr>
              <a:defRPr/>
            </a:pPr>
            <a:fld id="{85027CBF-C054-465D-9A8D-403404A849B7}" type="slidenum">
              <a:rPr lang="en-US" altLang="zh-CN" smtClean="0"/>
              <a:pPr>
                <a:defRPr/>
              </a:pPr>
              <a:t>6</a:t>
            </a:fld>
            <a:endParaRPr lang="en-US" altLang="zh-CN"/>
          </a:p>
        </p:txBody>
      </p:sp>
      <p:sp>
        <p:nvSpPr>
          <p:cNvPr id="7" name="Rectangle 3">
            <a:hlinkClick r:id="" action="ppaction://noaction"/>
          </p:cNvPr>
          <p:cNvSpPr>
            <a:spLocks noChangeArrowheads="1"/>
          </p:cNvSpPr>
          <p:nvPr/>
        </p:nvSpPr>
        <p:spPr bwMode="auto">
          <a:xfrm>
            <a:off x="996752" y="1781200"/>
            <a:ext cx="1752600" cy="762000"/>
          </a:xfrm>
          <a:prstGeom prst="rect">
            <a:avLst/>
          </a:prstGeom>
          <a:solidFill>
            <a:schemeClr val="folHlink"/>
          </a:solidFill>
          <a:ln w="9525">
            <a:solidFill>
              <a:schemeClr val="tx1"/>
            </a:solidFill>
            <a:miter lim="800000"/>
            <a:headEnd/>
            <a:tailEnd/>
          </a:ln>
        </p:spPr>
        <p:txBody>
          <a:bodyPr wrap="none" anchor="ctr"/>
          <a:lstStyle/>
          <a:p>
            <a:pPr algn="ctr"/>
            <a:r>
              <a:rPr kumimoji="1" lang="zh-CN" altLang="en-US" dirty="0">
                <a:solidFill>
                  <a:schemeClr val="bg1"/>
                </a:solidFill>
                <a:latin typeface="Tahoma" pitchFamily="34" charset="0"/>
              </a:rPr>
              <a:t>踩点</a:t>
            </a:r>
          </a:p>
          <a:p>
            <a:pPr algn="ctr"/>
            <a:r>
              <a:rPr kumimoji="1" lang="en-US" altLang="zh-CN" dirty="0" err="1">
                <a:solidFill>
                  <a:schemeClr val="bg1"/>
                </a:solidFill>
                <a:latin typeface="Tahoma" pitchFamily="34" charset="0"/>
              </a:rPr>
              <a:t>Footprinting</a:t>
            </a:r>
            <a:endParaRPr kumimoji="1" lang="en-US" altLang="zh-CN" dirty="0">
              <a:solidFill>
                <a:schemeClr val="bg1"/>
              </a:solidFill>
              <a:latin typeface="Tahoma" pitchFamily="34" charset="0"/>
            </a:endParaRPr>
          </a:p>
        </p:txBody>
      </p:sp>
      <p:sp>
        <p:nvSpPr>
          <p:cNvPr id="8" name="Rectangle 4">
            <a:hlinkClick r:id="" action="ppaction://noaction"/>
          </p:cNvPr>
          <p:cNvSpPr>
            <a:spLocks noChangeArrowheads="1"/>
          </p:cNvSpPr>
          <p:nvPr/>
        </p:nvSpPr>
        <p:spPr bwMode="auto">
          <a:xfrm>
            <a:off x="996752" y="3152800"/>
            <a:ext cx="1752600" cy="762000"/>
          </a:xfrm>
          <a:prstGeom prst="rect">
            <a:avLst/>
          </a:prstGeom>
          <a:solidFill>
            <a:schemeClr val="folHlink"/>
          </a:solidFill>
          <a:ln w="9525">
            <a:solidFill>
              <a:schemeClr val="tx1"/>
            </a:solidFill>
            <a:miter lim="800000"/>
            <a:headEnd/>
            <a:tailEnd/>
          </a:ln>
        </p:spPr>
        <p:txBody>
          <a:bodyPr wrap="none" anchor="ctr"/>
          <a:lstStyle/>
          <a:p>
            <a:pPr algn="ctr"/>
            <a:r>
              <a:rPr kumimoji="1" lang="zh-CN" altLang="en-US" dirty="0">
                <a:solidFill>
                  <a:schemeClr val="bg1"/>
                </a:solidFill>
                <a:latin typeface="Tahoma" pitchFamily="34" charset="0"/>
              </a:rPr>
              <a:t>扫描</a:t>
            </a:r>
          </a:p>
          <a:p>
            <a:pPr algn="ctr"/>
            <a:r>
              <a:rPr kumimoji="1" lang="en-US" altLang="zh-CN" dirty="0">
                <a:solidFill>
                  <a:schemeClr val="bg1"/>
                </a:solidFill>
                <a:latin typeface="Tahoma" pitchFamily="34" charset="0"/>
              </a:rPr>
              <a:t>Scanning</a:t>
            </a:r>
          </a:p>
        </p:txBody>
      </p:sp>
      <p:sp>
        <p:nvSpPr>
          <p:cNvPr id="9" name="Rectangle 5">
            <a:hlinkClick r:id="" action="ppaction://noaction"/>
          </p:cNvPr>
          <p:cNvSpPr>
            <a:spLocks noChangeArrowheads="1"/>
          </p:cNvSpPr>
          <p:nvPr/>
        </p:nvSpPr>
        <p:spPr bwMode="auto">
          <a:xfrm>
            <a:off x="996752" y="4676800"/>
            <a:ext cx="1752600" cy="762000"/>
          </a:xfrm>
          <a:prstGeom prst="rect">
            <a:avLst/>
          </a:prstGeom>
          <a:solidFill>
            <a:schemeClr val="folHlink"/>
          </a:solidFill>
          <a:ln w="9525">
            <a:solidFill>
              <a:schemeClr val="tx1"/>
            </a:solidFill>
            <a:miter lim="800000"/>
            <a:headEnd/>
            <a:tailEnd/>
          </a:ln>
        </p:spPr>
        <p:txBody>
          <a:bodyPr wrap="none" anchor="ctr"/>
          <a:lstStyle/>
          <a:p>
            <a:pPr algn="ctr"/>
            <a:r>
              <a:rPr kumimoji="1" lang="zh-CN" altLang="en-US" dirty="0">
                <a:solidFill>
                  <a:schemeClr val="bg1"/>
                </a:solidFill>
                <a:latin typeface="Tahoma" pitchFamily="34" charset="0"/>
              </a:rPr>
              <a:t>查点</a:t>
            </a:r>
          </a:p>
          <a:p>
            <a:pPr algn="ctr"/>
            <a:r>
              <a:rPr kumimoji="1" lang="en-US" altLang="zh-CN" dirty="0">
                <a:solidFill>
                  <a:schemeClr val="bg1"/>
                </a:solidFill>
                <a:latin typeface="Tahoma" pitchFamily="34" charset="0"/>
              </a:rPr>
              <a:t>Enumeration</a:t>
            </a:r>
          </a:p>
        </p:txBody>
      </p:sp>
      <p:cxnSp>
        <p:nvCxnSpPr>
          <p:cNvPr id="10" name="AutoShape 12"/>
          <p:cNvCxnSpPr>
            <a:cxnSpLocks noChangeShapeType="1"/>
            <a:stCxn id="7" idx="2"/>
            <a:endCxn id="8" idx="0"/>
          </p:cNvCxnSpPr>
          <p:nvPr/>
        </p:nvCxnSpPr>
        <p:spPr bwMode="auto">
          <a:xfrm>
            <a:off x="1873052" y="2543200"/>
            <a:ext cx="0" cy="609600"/>
          </a:xfrm>
          <a:prstGeom prst="straightConnector1">
            <a:avLst/>
          </a:prstGeom>
          <a:noFill/>
          <a:ln w="9525">
            <a:solidFill>
              <a:schemeClr val="tx1"/>
            </a:solidFill>
            <a:round/>
            <a:headEnd/>
            <a:tailEnd type="triangle" w="med" len="med"/>
          </a:ln>
        </p:spPr>
      </p:cxnSp>
      <p:cxnSp>
        <p:nvCxnSpPr>
          <p:cNvPr id="11" name="AutoShape 13"/>
          <p:cNvCxnSpPr>
            <a:cxnSpLocks noChangeShapeType="1"/>
            <a:stCxn id="8" idx="2"/>
            <a:endCxn id="9" idx="0"/>
          </p:cNvCxnSpPr>
          <p:nvPr/>
        </p:nvCxnSpPr>
        <p:spPr bwMode="auto">
          <a:xfrm>
            <a:off x="1873052" y="3914800"/>
            <a:ext cx="0" cy="762000"/>
          </a:xfrm>
          <a:prstGeom prst="straightConnector1">
            <a:avLst/>
          </a:prstGeom>
          <a:noFill/>
          <a:ln w="9525">
            <a:solidFill>
              <a:schemeClr val="tx1"/>
            </a:solidFill>
            <a:round/>
            <a:headEnd/>
            <a:tailEnd type="triangle" w="med" len="med"/>
          </a:ln>
        </p:spPr>
      </p:cxnSp>
      <p:sp>
        <p:nvSpPr>
          <p:cNvPr id="12" name="Rectangle 22"/>
          <p:cNvSpPr>
            <a:spLocks noChangeArrowheads="1"/>
          </p:cNvSpPr>
          <p:nvPr/>
        </p:nvSpPr>
        <p:spPr bwMode="auto">
          <a:xfrm>
            <a:off x="539552" y="1628800"/>
            <a:ext cx="2514600" cy="4572000"/>
          </a:xfrm>
          <a:prstGeom prst="rect">
            <a:avLst/>
          </a:prstGeom>
          <a:noFill/>
          <a:ln w="25400">
            <a:solidFill>
              <a:schemeClr val="folHlink"/>
            </a:solidFill>
            <a:miter lim="800000"/>
            <a:headEnd/>
            <a:tailEnd/>
          </a:ln>
        </p:spPr>
        <p:txBody>
          <a:bodyPr wrap="none" anchor="ctr"/>
          <a:lstStyle/>
          <a:p>
            <a:endParaRPr lang="zh-CN" altLang="en-US"/>
          </a:p>
        </p:txBody>
      </p:sp>
      <p:sp>
        <p:nvSpPr>
          <p:cNvPr id="13" name="Text Box 23"/>
          <p:cNvSpPr txBox="1">
            <a:spLocks noChangeArrowheads="1"/>
          </p:cNvSpPr>
          <p:nvPr/>
        </p:nvSpPr>
        <p:spPr bwMode="auto">
          <a:xfrm>
            <a:off x="1072952" y="5730900"/>
            <a:ext cx="1524000" cy="457200"/>
          </a:xfrm>
          <a:prstGeom prst="rect">
            <a:avLst/>
          </a:prstGeom>
          <a:noFill/>
          <a:ln w="9525">
            <a:noFill/>
            <a:miter lim="800000"/>
            <a:headEnd/>
            <a:tailEnd/>
          </a:ln>
        </p:spPr>
        <p:txBody>
          <a:bodyPr>
            <a:spAutoFit/>
          </a:bodyPr>
          <a:lstStyle/>
          <a:p>
            <a:pPr algn="l">
              <a:spcBef>
                <a:spcPct val="50000"/>
              </a:spcBef>
            </a:pPr>
            <a:r>
              <a:rPr kumimoji="1" lang="zh-CN" altLang="en-US" sz="2400" b="1" dirty="0">
                <a:latin typeface="Tahoma" pitchFamily="34" charset="0"/>
              </a:rPr>
              <a:t>信息搜集</a:t>
            </a:r>
          </a:p>
        </p:txBody>
      </p:sp>
    </p:spTree>
    <p:extLst>
      <p:ext uri="{BB962C8B-B14F-4D97-AF65-F5344CB8AC3E}">
        <p14:creationId xmlns:p14="http://schemas.microsoft.com/office/powerpoint/2010/main" val="31303137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316" name="灯片编号占位符 5"/>
          <p:cNvSpPr>
            <a:spLocks noGrp="1"/>
          </p:cNvSpPr>
          <p:nvPr>
            <p:ph type="sldNum" sz="quarter" idx="12"/>
          </p:nvPr>
        </p:nvSpPr>
        <p:spPr>
          <a:noFill/>
        </p:spPr>
        <p:txBody>
          <a:bodyPr/>
          <a:lstStyle/>
          <a:p>
            <a:fld id="{C5E03E23-0498-4D6D-9B26-21782333F8D7}" type="slidenum">
              <a:rPr lang="en-US" altLang="zh-CN" smtClean="0"/>
              <a:pPr/>
              <a:t>7</a:t>
            </a:fld>
            <a:endParaRPr lang="en-US" altLang="zh-CN"/>
          </a:p>
        </p:txBody>
      </p:sp>
      <p:sp>
        <p:nvSpPr>
          <p:cNvPr id="13317" name="Rectangle 2"/>
          <p:cNvSpPr>
            <a:spLocks noGrp="1" noChangeArrowheads="1"/>
          </p:cNvSpPr>
          <p:nvPr>
            <p:ph type="title"/>
          </p:nvPr>
        </p:nvSpPr>
        <p:spPr>
          <a:xfrm>
            <a:off x="1691680" y="260648"/>
            <a:ext cx="8001000" cy="675928"/>
          </a:xfrm>
        </p:spPr>
        <p:txBody>
          <a:bodyPr/>
          <a:lstStyle/>
          <a:p>
            <a:pPr eaLnBrk="1" hangingPunct="1"/>
            <a:r>
              <a:rPr lang="zh-CN" altLang="en-US" dirty="0"/>
              <a:t>内容</a:t>
            </a:r>
          </a:p>
        </p:txBody>
      </p:sp>
      <p:sp>
        <p:nvSpPr>
          <p:cNvPr id="13318" name="Rectangle 3"/>
          <p:cNvSpPr>
            <a:spLocks noGrp="1" noChangeArrowheads="1"/>
          </p:cNvSpPr>
          <p:nvPr>
            <p:ph type="body" idx="1"/>
          </p:nvPr>
        </p:nvSpPr>
        <p:spPr/>
        <p:txBody>
          <a:bodyPr/>
          <a:lstStyle/>
          <a:p>
            <a:pPr marL="571500" indent="-571500" eaLnBrk="1" hangingPunct="1">
              <a:buFont typeface="Wingdings" pitchFamily="2" charset="2"/>
              <a:buAutoNum type="arabicPeriod"/>
            </a:pPr>
            <a:r>
              <a:rPr lang="zh-CN" altLang="en-US" sz="2800" dirty="0">
                <a:ea typeface="黑体" pitchFamily="2" charset="-122"/>
              </a:rPr>
              <a:t>网络信息搜集技术概述</a:t>
            </a:r>
            <a:endParaRPr lang="en-US" altLang="zh-CN" sz="2800" dirty="0">
              <a:ea typeface="黑体" pitchFamily="2" charset="-122"/>
            </a:endParaRPr>
          </a:p>
          <a:p>
            <a:pPr marL="571500" indent="-571500" eaLnBrk="1" hangingPunct="1">
              <a:buFont typeface="Wingdings" pitchFamily="2" charset="2"/>
              <a:buAutoNum type="arabicPeriod"/>
            </a:pPr>
            <a:r>
              <a:rPr lang="zh-CN" altLang="en-US" sz="2800" dirty="0">
                <a:solidFill>
                  <a:srgbClr val="FF0000"/>
                </a:solidFill>
                <a:ea typeface="黑体" pitchFamily="2" charset="-122"/>
              </a:rPr>
              <a:t>网络踩点技术</a:t>
            </a:r>
            <a:endParaRPr lang="en-US" altLang="zh-CN" sz="2800" dirty="0">
              <a:solidFill>
                <a:srgbClr val="FF0000"/>
              </a:solidFill>
              <a:ea typeface="黑体" pitchFamily="2" charset="-122"/>
            </a:endParaRPr>
          </a:p>
          <a:p>
            <a:pPr marL="571500" indent="-571500" eaLnBrk="1" hangingPunct="1">
              <a:buFont typeface="Wingdings" pitchFamily="2" charset="2"/>
              <a:buAutoNum type="arabicPeriod"/>
            </a:pPr>
            <a:r>
              <a:rPr lang="zh-CN" altLang="en-US" sz="2800" dirty="0">
                <a:ea typeface="黑体" pitchFamily="2" charset="-122"/>
              </a:rPr>
              <a:t>网络扫描技术</a:t>
            </a:r>
            <a:endParaRPr lang="en-US" altLang="zh-CN" sz="2800" dirty="0">
              <a:ea typeface="黑体" pitchFamily="2" charset="-122"/>
            </a:endParaRPr>
          </a:p>
          <a:p>
            <a:pPr marL="438150" lvl="1" indent="0" eaLnBrk="1" hangingPunct="1">
              <a:buNone/>
            </a:pPr>
            <a:r>
              <a:rPr lang="en-US" altLang="zh-CN" sz="2400" dirty="0">
                <a:ea typeface="黑体" pitchFamily="2" charset="-122"/>
              </a:rPr>
              <a:t> </a:t>
            </a:r>
            <a:r>
              <a:rPr lang="zh-CN" altLang="en-US" sz="2400" dirty="0">
                <a:ea typeface="黑体" pitchFamily="2" charset="-122"/>
              </a:rPr>
              <a:t>作业</a:t>
            </a:r>
            <a:r>
              <a:rPr lang="en-US" altLang="zh-CN" sz="2400" dirty="0">
                <a:ea typeface="黑体" pitchFamily="2" charset="-122"/>
              </a:rPr>
              <a:t>2.1</a:t>
            </a:r>
            <a:r>
              <a:rPr lang="zh-CN" altLang="en-US" sz="2400" dirty="0">
                <a:ea typeface="黑体" pitchFamily="2" charset="-122"/>
              </a:rPr>
              <a:t>－搜索自己的互联网足迹</a:t>
            </a:r>
            <a:r>
              <a:rPr lang="en-US" altLang="zh-CN" sz="2400" dirty="0">
                <a:ea typeface="黑体" pitchFamily="2" charset="-122"/>
              </a:rPr>
              <a:t>/</a:t>
            </a:r>
            <a:r>
              <a:rPr lang="zh-CN" altLang="en-US" sz="2400" dirty="0">
                <a:ea typeface="黑体" pitchFamily="2" charset="-122"/>
              </a:rPr>
              <a:t>网络扫描实验</a:t>
            </a:r>
            <a:endParaRPr lang="en-US" altLang="zh-CN" sz="2400" dirty="0">
              <a:ea typeface="黑体" pitchFamily="2" charset="-122"/>
            </a:endParaRPr>
          </a:p>
          <a:p>
            <a:pPr marL="571500" indent="-571500" eaLnBrk="1" hangingPunct="1">
              <a:buFont typeface="Wingdings" pitchFamily="2" charset="2"/>
              <a:buAutoNum type="arabicPeriod"/>
            </a:pPr>
            <a:r>
              <a:rPr lang="zh-CN" altLang="en-US" sz="2800" dirty="0">
                <a:ea typeface="黑体" pitchFamily="2" charset="-122"/>
              </a:rPr>
              <a:t>网络查点技术</a:t>
            </a:r>
          </a:p>
        </p:txBody>
      </p:sp>
    </p:spTree>
    <p:extLst>
      <p:ext uri="{BB962C8B-B14F-4D97-AF65-F5344CB8AC3E}">
        <p14:creationId xmlns:p14="http://schemas.microsoft.com/office/powerpoint/2010/main" val="38867621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1508" name="灯片编号占位符 5"/>
          <p:cNvSpPr>
            <a:spLocks noGrp="1"/>
          </p:cNvSpPr>
          <p:nvPr>
            <p:ph type="sldNum" sz="quarter" idx="12"/>
          </p:nvPr>
        </p:nvSpPr>
        <p:spPr>
          <a:noFill/>
        </p:spPr>
        <p:txBody>
          <a:bodyPr/>
          <a:lstStyle/>
          <a:p>
            <a:fld id="{5BA4D67D-C557-43F6-B523-AE1C92E11FDF}" type="slidenum">
              <a:rPr lang="en-US" altLang="zh-CN" smtClean="0"/>
              <a:pPr/>
              <a:t>8</a:t>
            </a:fld>
            <a:endParaRPr lang="en-US" altLang="zh-CN"/>
          </a:p>
        </p:txBody>
      </p:sp>
      <p:sp>
        <p:nvSpPr>
          <p:cNvPr id="21509" name="Rectangle 2"/>
          <p:cNvSpPr>
            <a:spLocks noGrp="1" noChangeArrowheads="1"/>
          </p:cNvSpPr>
          <p:nvPr>
            <p:ph type="title"/>
          </p:nvPr>
        </p:nvSpPr>
        <p:spPr>
          <a:xfrm>
            <a:off x="1763688" y="332656"/>
            <a:ext cx="8001000" cy="675928"/>
          </a:xfrm>
        </p:spPr>
        <p:txBody>
          <a:bodyPr/>
          <a:lstStyle/>
          <a:p>
            <a:pPr eaLnBrk="1" hangingPunct="1"/>
            <a:r>
              <a:rPr lang="zh-CN" altLang="en-US" dirty="0"/>
              <a:t>网络踩点－概要</a:t>
            </a:r>
          </a:p>
        </p:txBody>
      </p:sp>
      <p:sp>
        <p:nvSpPr>
          <p:cNvPr id="21510" name="Rectangle 3"/>
          <p:cNvSpPr>
            <a:spLocks noGrp="1" noChangeArrowheads="1"/>
          </p:cNvSpPr>
          <p:nvPr>
            <p:ph type="body" idx="1"/>
          </p:nvPr>
        </p:nvSpPr>
        <p:spPr/>
        <p:txBody>
          <a:bodyPr/>
          <a:lstStyle/>
          <a:p>
            <a:pPr eaLnBrk="1" hangingPunct="1">
              <a:lnSpc>
                <a:spcPct val="90000"/>
              </a:lnSpc>
            </a:pPr>
            <a:r>
              <a:rPr lang="zh-CN" altLang="en-US" sz="2400" dirty="0"/>
              <a:t>踩点</a:t>
            </a:r>
            <a:r>
              <a:rPr lang="en-US" altLang="zh-CN" sz="2400" dirty="0"/>
              <a:t>(</a:t>
            </a:r>
            <a:r>
              <a:rPr lang="en-US" altLang="zh-CN" sz="2400" dirty="0" err="1"/>
              <a:t>footprinting</a:t>
            </a:r>
            <a:r>
              <a:rPr lang="en-US" altLang="zh-CN" sz="2400" dirty="0"/>
              <a:t>)</a:t>
            </a:r>
          </a:p>
          <a:p>
            <a:pPr lvl="1" eaLnBrk="1" hangingPunct="1">
              <a:lnSpc>
                <a:spcPct val="90000"/>
              </a:lnSpc>
            </a:pPr>
            <a:r>
              <a:rPr lang="zh-CN" altLang="zh-CN" sz="2000" dirty="0"/>
              <a:t>有计划、有步骤的信息情报</a:t>
            </a:r>
            <a:r>
              <a:rPr lang="zh-CN" altLang="en-US" sz="2000" dirty="0"/>
              <a:t>搜集</a:t>
            </a:r>
            <a:endParaRPr lang="en-US" altLang="zh-CN" sz="2000" dirty="0"/>
          </a:p>
          <a:p>
            <a:pPr lvl="1" eaLnBrk="1" hangingPunct="1">
              <a:lnSpc>
                <a:spcPct val="90000"/>
              </a:lnSpc>
            </a:pPr>
            <a:r>
              <a:rPr lang="zh-CN" altLang="zh-CN" sz="2000" dirty="0"/>
              <a:t>了解攻击目标的网络环境和信息安全状况</a:t>
            </a:r>
            <a:endParaRPr lang="en-US" altLang="zh-CN" sz="2000" dirty="0"/>
          </a:p>
          <a:p>
            <a:pPr lvl="1" eaLnBrk="1" hangingPunct="1">
              <a:lnSpc>
                <a:spcPct val="90000"/>
              </a:lnSpc>
            </a:pPr>
            <a:r>
              <a:rPr lang="zh-CN" altLang="zh-CN" sz="2000" dirty="0"/>
              <a:t>得到攻击目标剖析图</a:t>
            </a:r>
            <a:endParaRPr lang="en-US" altLang="zh-CN" sz="2000" dirty="0"/>
          </a:p>
          <a:p>
            <a:pPr eaLnBrk="1" hangingPunct="1">
              <a:lnSpc>
                <a:spcPct val="90000"/>
              </a:lnSpc>
            </a:pPr>
            <a:endParaRPr lang="en-US" altLang="zh-CN" sz="2400" dirty="0"/>
          </a:p>
          <a:p>
            <a:pPr eaLnBrk="1" hangingPunct="1">
              <a:lnSpc>
                <a:spcPct val="90000"/>
              </a:lnSpc>
            </a:pPr>
            <a:r>
              <a:rPr lang="zh-CN" altLang="en-US" sz="2400" dirty="0"/>
              <a:t>踩点目的</a:t>
            </a:r>
            <a:endParaRPr lang="en-US" altLang="zh-CN" sz="2400" dirty="0"/>
          </a:p>
          <a:p>
            <a:pPr lvl="1" eaLnBrk="1" hangingPunct="1">
              <a:lnSpc>
                <a:spcPct val="90000"/>
              </a:lnSpc>
            </a:pPr>
            <a:r>
              <a:rPr lang="zh-CN" altLang="zh-CN" sz="2000" dirty="0"/>
              <a:t>通过对完整剖析图的细致分析</a:t>
            </a:r>
            <a:endParaRPr lang="en-US" altLang="zh-CN" sz="2000" dirty="0"/>
          </a:p>
          <a:p>
            <a:pPr lvl="1" eaLnBrk="1" hangingPunct="1">
              <a:lnSpc>
                <a:spcPct val="90000"/>
              </a:lnSpc>
            </a:pPr>
            <a:r>
              <a:rPr lang="zh-CN" altLang="zh-CN" sz="2000" dirty="0"/>
              <a:t>攻击者将会从中寻找出攻击目标可能存在的薄弱环节</a:t>
            </a:r>
            <a:endParaRPr lang="en-US" altLang="zh-CN" sz="2000" dirty="0"/>
          </a:p>
          <a:p>
            <a:pPr lvl="1" eaLnBrk="1" hangingPunct="1">
              <a:lnSpc>
                <a:spcPct val="90000"/>
              </a:lnSpc>
            </a:pPr>
            <a:r>
              <a:rPr lang="zh-CN" altLang="zh-CN" sz="2000" dirty="0"/>
              <a:t>为进一步的攻击行动提供指引</a:t>
            </a:r>
            <a:endParaRPr lang="zh-CN" altLang="en-US" sz="2000" dirty="0"/>
          </a:p>
        </p:txBody>
      </p:sp>
    </p:spTree>
    <p:extLst>
      <p:ext uri="{BB962C8B-B14F-4D97-AF65-F5344CB8AC3E}">
        <p14:creationId xmlns:p14="http://schemas.microsoft.com/office/powerpoint/2010/main" val="26253039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a:xfrm>
            <a:off x="1835696" y="260648"/>
            <a:ext cx="8001000" cy="675928"/>
          </a:xfrm>
        </p:spPr>
        <p:txBody>
          <a:bodyPr/>
          <a:lstStyle/>
          <a:p>
            <a:r>
              <a:rPr lang="zh-CN" altLang="en-US" dirty="0"/>
              <a:t>网络踩点针对的信息</a:t>
            </a:r>
          </a:p>
        </p:txBody>
      </p:sp>
      <p:sp>
        <p:nvSpPr>
          <p:cNvPr id="3" name="内容占位符 2"/>
          <p:cNvSpPr>
            <a:spLocks noGrp="1"/>
          </p:cNvSpPr>
          <p:nvPr>
            <p:ph idx="1"/>
          </p:nvPr>
        </p:nvSpPr>
        <p:spPr/>
        <p:txBody>
          <a:bodyPr/>
          <a:lstStyle/>
          <a:p>
            <a:r>
              <a:rPr lang="zh-CN" altLang="en-US" sz="2400" dirty="0"/>
              <a:t>目标组织</a:t>
            </a:r>
            <a:endParaRPr lang="en-US" altLang="zh-CN" sz="2400" dirty="0"/>
          </a:p>
          <a:p>
            <a:pPr lvl="1"/>
            <a:r>
              <a:rPr lang="zh-CN" altLang="zh-CN" sz="2000" dirty="0"/>
              <a:t>具体使用的域名</a:t>
            </a:r>
            <a:endParaRPr lang="en-US" altLang="zh-CN" sz="2000" dirty="0"/>
          </a:p>
          <a:p>
            <a:pPr lvl="1"/>
            <a:r>
              <a:rPr lang="zh-CN" altLang="zh-CN" sz="2000" dirty="0"/>
              <a:t>网络地址范围</a:t>
            </a:r>
            <a:endParaRPr lang="en-US" altLang="zh-CN" sz="2000" dirty="0"/>
          </a:p>
          <a:p>
            <a:pPr lvl="1"/>
            <a:r>
              <a:rPr lang="zh-CN" altLang="zh-CN" sz="2000" dirty="0"/>
              <a:t>因特网上可直接访问的</a:t>
            </a:r>
            <a:r>
              <a:rPr lang="en-US" altLang="zh-CN" sz="2000" dirty="0"/>
              <a:t>IP</a:t>
            </a:r>
            <a:r>
              <a:rPr lang="zh-CN" altLang="zh-CN" sz="2000" dirty="0"/>
              <a:t>地址与网络服务</a:t>
            </a:r>
            <a:endParaRPr lang="en-US" altLang="zh-CN" sz="2000" dirty="0"/>
          </a:p>
          <a:p>
            <a:pPr lvl="1"/>
            <a:r>
              <a:rPr lang="zh-CN" altLang="zh-CN" sz="2000" dirty="0"/>
              <a:t>网络拓扑结构</a:t>
            </a:r>
            <a:endParaRPr lang="en-US" altLang="zh-CN" sz="2000" dirty="0"/>
          </a:p>
          <a:p>
            <a:pPr lvl="1"/>
            <a:r>
              <a:rPr lang="zh-CN" altLang="zh-CN" sz="2000" dirty="0"/>
              <a:t>电话号码段</a:t>
            </a:r>
            <a:endParaRPr lang="en-US" altLang="zh-CN" sz="2000" dirty="0"/>
          </a:p>
          <a:p>
            <a:pPr lvl="1"/>
            <a:r>
              <a:rPr lang="zh-CN" altLang="zh-CN" sz="2000" dirty="0"/>
              <a:t>电子邮件列表</a:t>
            </a:r>
            <a:endParaRPr lang="en-US" altLang="zh-CN" sz="2000" dirty="0"/>
          </a:p>
          <a:p>
            <a:pPr lvl="1"/>
            <a:r>
              <a:rPr lang="zh-CN" altLang="zh-CN" sz="2000" dirty="0"/>
              <a:t>信息安全状况</a:t>
            </a:r>
            <a:endParaRPr lang="en-US" altLang="zh-CN" sz="2400" dirty="0"/>
          </a:p>
          <a:p>
            <a:r>
              <a:rPr lang="zh-CN" altLang="en-US" sz="2400" dirty="0"/>
              <a:t>目标个人</a:t>
            </a:r>
            <a:endParaRPr lang="en-US" altLang="zh-CN" sz="2400" dirty="0"/>
          </a:p>
          <a:p>
            <a:pPr lvl="1"/>
            <a:r>
              <a:rPr lang="zh-CN" altLang="zh-CN" sz="2000" dirty="0"/>
              <a:t>身份信息、联系方式、职业经历，甚至一些个人隐私信息</a:t>
            </a:r>
            <a:endParaRPr lang="zh-CN" altLang="en-US" sz="2000" dirty="0"/>
          </a:p>
        </p:txBody>
      </p:sp>
      <p:sp>
        <p:nvSpPr>
          <p:cNvPr id="6" name="灯片编号占位符 5"/>
          <p:cNvSpPr>
            <a:spLocks noGrp="1"/>
          </p:cNvSpPr>
          <p:nvPr>
            <p:ph type="sldNum" sz="quarter" idx="12"/>
          </p:nvPr>
        </p:nvSpPr>
        <p:spPr/>
        <p:txBody>
          <a:bodyPr/>
          <a:lstStyle/>
          <a:p>
            <a:pPr>
              <a:defRPr/>
            </a:pPr>
            <a:fld id="{85027CBF-C054-465D-9A8D-403404A849B7}" type="slidenum">
              <a:rPr lang="en-US" altLang="zh-CN" smtClean="0"/>
              <a:pPr>
                <a:defRPr/>
              </a:pPr>
              <a:t>9</a:t>
            </a:fld>
            <a:endParaRPr lang="en-US" altLang="zh-CN"/>
          </a:p>
        </p:txBody>
      </p:sp>
    </p:spTree>
    <p:extLst>
      <p:ext uri="{BB962C8B-B14F-4D97-AF65-F5344CB8AC3E}">
        <p14:creationId xmlns:p14="http://schemas.microsoft.com/office/powerpoint/2010/main" val="3363025658"/>
      </p:ext>
    </p:extLst>
  </p:cSld>
  <p:clrMapOvr>
    <a:masterClrMapping/>
  </p:clrMapOvr>
</p:sld>
</file>

<file path=ppt/theme/theme1.xml><?xml version="1.0" encoding="utf-8"?>
<a:theme xmlns:a="http://schemas.openxmlformats.org/drawingml/2006/main" name="Profile">
  <a:themeElements>
    <a:clrScheme name="Profile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fontScheme name="Profile">
      <a:majorFont>
        <a:latin typeface="Verdana"/>
        <a:ea typeface="宋体"/>
        <a:cs typeface=""/>
      </a:majorFont>
      <a:minorFont>
        <a:latin typeface="Verdana"/>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zh-CN" altLang="en-US" sz="2000" b="0" i="0" u="none" strike="noStrike" cap="none" normalizeH="0" baseline="0" smtClean="0">
            <a:ln>
              <a:noFill/>
            </a:ln>
            <a:solidFill>
              <a:schemeClr val="tx1"/>
            </a:solidFill>
            <a:effectLst/>
            <a:latin typeface="Verdana"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zh-CN" altLang="en-US" sz="2000" b="0" i="0" u="none" strike="noStrike" cap="none" normalizeH="0" baseline="0" smtClean="0">
            <a:ln>
              <a:noFill/>
            </a:ln>
            <a:solidFill>
              <a:schemeClr val="tx1"/>
            </a:solidFill>
            <a:effectLst/>
            <a:latin typeface="Verdana" pitchFamily="34" charset="0"/>
            <a:ea typeface="宋体" pitchFamily="2" charset="-122"/>
          </a:defRPr>
        </a:defPPr>
      </a:lstStyle>
    </a:lnDef>
  </a:objectDefaults>
  <a:extraClrSchemeLst>
    <a:extraClrScheme>
      <a:clrScheme name="Profile 1">
        <a:dk1>
          <a:srgbClr val="A50021"/>
        </a:dk1>
        <a:lt1>
          <a:srgbClr val="FFFFFF"/>
        </a:lt1>
        <a:dk2>
          <a:srgbClr val="800000"/>
        </a:dk2>
        <a:lt2>
          <a:srgbClr val="FFFFFF"/>
        </a:lt2>
        <a:accent1>
          <a:srgbClr val="FF9900"/>
        </a:accent1>
        <a:accent2>
          <a:srgbClr val="FF3300"/>
        </a:accent2>
        <a:accent3>
          <a:srgbClr val="C0AAAA"/>
        </a:accent3>
        <a:accent4>
          <a:srgbClr val="DADADA"/>
        </a:accent4>
        <a:accent5>
          <a:srgbClr val="FFCAAA"/>
        </a:accent5>
        <a:accent6>
          <a:srgbClr val="E72D00"/>
        </a:accent6>
        <a:hlink>
          <a:srgbClr val="FFFFCC"/>
        </a:hlink>
        <a:folHlink>
          <a:srgbClr val="FFCC99"/>
        </a:folHlink>
      </a:clrScheme>
      <a:clrMap bg1="dk2" tx1="lt1" bg2="dk1" tx2="lt2" accent1="accent1" accent2="accent2" accent3="accent3" accent4="accent4" accent5="accent5" accent6="accent6" hlink="hlink" folHlink="folHlink"/>
    </a:extraClrScheme>
    <a:extraClrScheme>
      <a:clrScheme name="Profile 2">
        <a:dk1>
          <a:srgbClr val="3C001E"/>
        </a:dk1>
        <a:lt1>
          <a:srgbClr val="FFFFFF"/>
        </a:lt1>
        <a:dk2>
          <a:srgbClr val="51072E"/>
        </a:dk2>
        <a:lt2>
          <a:srgbClr val="FFFFFF"/>
        </a:lt2>
        <a:accent1>
          <a:srgbClr val="89A38F"/>
        </a:accent1>
        <a:accent2>
          <a:srgbClr val="666699"/>
        </a:accent2>
        <a:accent3>
          <a:srgbClr val="B3AAAD"/>
        </a:accent3>
        <a:accent4>
          <a:srgbClr val="DADADA"/>
        </a:accent4>
        <a:accent5>
          <a:srgbClr val="C4CEC6"/>
        </a:accent5>
        <a:accent6>
          <a:srgbClr val="5C5C8A"/>
        </a:accent6>
        <a:hlink>
          <a:srgbClr val="808000"/>
        </a:hlink>
        <a:folHlink>
          <a:srgbClr val="666633"/>
        </a:folHlink>
      </a:clrScheme>
      <a:clrMap bg1="dk2" tx1="lt1" bg2="dk1" tx2="lt2" accent1="accent1" accent2="accent2" accent3="accent3" accent4="accent4" accent5="accent5" accent6="accent6" hlink="hlink" folHlink="folHlink"/>
    </a:extraClrScheme>
    <a:extraClrScheme>
      <a:clrScheme name="Profile 3">
        <a:dk1>
          <a:srgbClr val="333333"/>
        </a:dk1>
        <a:lt1>
          <a:srgbClr val="FFFFFF"/>
        </a:lt1>
        <a:dk2>
          <a:srgbClr val="000000"/>
        </a:dk2>
        <a:lt2>
          <a:srgbClr val="FFFFFF"/>
        </a:lt2>
        <a:accent1>
          <a:srgbClr val="3399FF"/>
        </a:accent1>
        <a:accent2>
          <a:srgbClr val="CC0000"/>
        </a:accent2>
        <a:accent3>
          <a:srgbClr val="AAAAAA"/>
        </a:accent3>
        <a:accent4>
          <a:srgbClr val="DADADA"/>
        </a:accent4>
        <a:accent5>
          <a:srgbClr val="ADCAFF"/>
        </a:accent5>
        <a:accent6>
          <a:srgbClr val="B90000"/>
        </a:accent6>
        <a:hlink>
          <a:srgbClr val="666699"/>
        </a:hlink>
        <a:folHlink>
          <a:srgbClr val="6600CC"/>
        </a:folHlink>
      </a:clrScheme>
      <a:clrMap bg1="dk2" tx1="lt1" bg2="dk1" tx2="lt2" accent1="accent1" accent2="accent2" accent3="accent3" accent4="accent4" accent5="accent5" accent6="accent6" hlink="hlink" folHlink="folHlink"/>
    </a:extraClrScheme>
    <a:extraClrScheme>
      <a:clrScheme name="Profile 4">
        <a:dk1>
          <a:srgbClr val="4B3D1B"/>
        </a:dk1>
        <a:lt1>
          <a:srgbClr val="FFFFFF"/>
        </a:lt1>
        <a:dk2>
          <a:srgbClr val="330000"/>
        </a:dk2>
        <a:lt2>
          <a:srgbClr val="FFFFFF"/>
        </a:lt2>
        <a:accent1>
          <a:srgbClr val="CC9900"/>
        </a:accent1>
        <a:accent2>
          <a:srgbClr val="CC6600"/>
        </a:accent2>
        <a:accent3>
          <a:srgbClr val="ADAAAA"/>
        </a:accent3>
        <a:accent4>
          <a:srgbClr val="DADADA"/>
        </a:accent4>
        <a:accent5>
          <a:srgbClr val="E2CAAA"/>
        </a:accent5>
        <a:accent6>
          <a:srgbClr val="B95C00"/>
        </a:accent6>
        <a:hlink>
          <a:srgbClr val="666699"/>
        </a:hlink>
        <a:folHlink>
          <a:srgbClr val="CCCC00"/>
        </a:folHlink>
      </a:clrScheme>
      <a:clrMap bg1="dk2" tx1="lt1" bg2="dk1" tx2="lt2" accent1="accent1" accent2="accent2" accent3="accent3" accent4="accent4" accent5="accent5" accent6="accent6" hlink="hlink" folHlink="folHlink"/>
    </a:extraClrScheme>
    <a:extraClrScheme>
      <a:clrScheme name="Profile 5">
        <a:dk1>
          <a:srgbClr val="006666"/>
        </a:dk1>
        <a:lt1>
          <a:srgbClr val="FFFFFF"/>
        </a:lt1>
        <a:dk2>
          <a:srgbClr val="003366"/>
        </a:dk2>
        <a:lt2>
          <a:srgbClr val="FFFFFF"/>
        </a:lt2>
        <a:accent1>
          <a:srgbClr val="0099CC"/>
        </a:accent1>
        <a:accent2>
          <a:srgbClr val="6666FF"/>
        </a:accent2>
        <a:accent3>
          <a:srgbClr val="AAADB8"/>
        </a:accent3>
        <a:accent4>
          <a:srgbClr val="DADADA"/>
        </a:accent4>
        <a:accent5>
          <a:srgbClr val="AACAE2"/>
        </a:accent5>
        <a:accent6>
          <a:srgbClr val="5C5CE7"/>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Profile 6">
        <a:dk1>
          <a:srgbClr val="003366"/>
        </a:dk1>
        <a:lt1>
          <a:srgbClr val="FFFFFF"/>
        </a:lt1>
        <a:dk2>
          <a:srgbClr val="006666"/>
        </a:dk2>
        <a:lt2>
          <a:srgbClr val="FFFFFF"/>
        </a:lt2>
        <a:accent1>
          <a:srgbClr val="6699FF"/>
        </a:accent1>
        <a:accent2>
          <a:srgbClr val="00CCFF"/>
        </a:accent2>
        <a:accent3>
          <a:srgbClr val="AAB8B8"/>
        </a:accent3>
        <a:accent4>
          <a:srgbClr val="DADADA"/>
        </a:accent4>
        <a:accent5>
          <a:srgbClr val="B8CAFF"/>
        </a:accent5>
        <a:accent6>
          <a:srgbClr val="00B9E7"/>
        </a:accent6>
        <a:hlink>
          <a:srgbClr val="FFFFCC"/>
        </a:hlink>
        <a:folHlink>
          <a:srgbClr val="33CCCC"/>
        </a:folHlink>
      </a:clrScheme>
      <a:clrMap bg1="dk2" tx1="lt1" bg2="dk1" tx2="lt2" accent1="accent1" accent2="accent2" accent3="accent3" accent4="accent4" accent5="accent5" accent6="accent6" hlink="hlink" folHlink="folHlink"/>
    </a:extraClrScheme>
    <a:extraClrScheme>
      <a:clrScheme name="Profile 7">
        <a:dk1>
          <a:srgbClr val="000000"/>
        </a:dk1>
        <a:lt1>
          <a:srgbClr val="619CB1"/>
        </a:lt1>
        <a:dk2>
          <a:srgbClr val="FFFFFF"/>
        </a:dk2>
        <a:lt2>
          <a:srgbClr val="4E899E"/>
        </a:lt2>
        <a:accent1>
          <a:srgbClr val="FFCC00"/>
        </a:accent1>
        <a:accent2>
          <a:srgbClr val="B6523E"/>
        </a:accent2>
        <a:accent3>
          <a:srgbClr val="B7CBD5"/>
        </a:accent3>
        <a:accent4>
          <a:srgbClr val="000000"/>
        </a:accent4>
        <a:accent5>
          <a:srgbClr val="FFE2AA"/>
        </a:accent5>
        <a:accent6>
          <a:srgbClr val="A54937"/>
        </a:accent6>
        <a:hlink>
          <a:srgbClr val="99CC00"/>
        </a:hlink>
        <a:folHlink>
          <a:srgbClr val="666699"/>
        </a:folHlink>
      </a:clrScheme>
      <a:clrMap bg1="lt1" tx1="dk1" bg2="lt2" tx2="dk2" accent1="accent1" accent2="accent2" accent3="accent3" accent4="accent4" accent5="accent5" accent6="accent6" hlink="hlink" folHlink="folHlink"/>
    </a:extraClrScheme>
    <a:extraClrScheme>
      <a:clrScheme name="Profile 8">
        <a:dk1>
          <a:srgbClr val="598600"/>
        </a:dk1>
        <a:lt1>
          <a:srgbClr val="FFFFFF"/>
        </a:lt1>
        <a:dk2>
          <a:srgbClr val="336600"/>
        </a:dk2>
        <a:lt2>
          <a:srgbClr val="FFFFFF"/>
        </a:lt2>
        <a:accent1>
          <a:srgbClr val="33CC33"/>
        </a:accent1>
        <a:accent2>
          <a:srgbClr val="99CC00"/>
        </a:accent2>
        <a:accent3>
          <a:srgbClr val="ADB8AA"/>
        </a:accent3>
        <a:accent4>
          <a:srgbClr val="DADADA"/>
        </a:accent4>
        <a:accent5>
          <a:srgbClr val="ADE2AD"/>
        </a:accent5>
        <a:accent6>
          <a:srgbClr val="8AB900"/>
        </a:accent6>
        <a:hlink>
          <a:srgbClr val="FFCC00"/>
        </a:hlink>
        <a:folHlink>
          <a:srgbClr val="FFFF99"/>
        </a:folHlink>
      </a:clrScheme>
      <a:clrMap bg1="dk2" tx1="lt1" bg2="dk1" tx2="lt2" accent1="accent1" accent2="accent2" accent3="accent3" accent4="accent4" accent5="accent5" accent6="accent6" hlink="hlink" folHlink="folHlink"/>
    </a:extraClrScheme>
    <a:extraClrScheme>
      <a:clrScheme name="Profile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Profile</Template>
  <TotalTime>18862</TotalTime>
  <Words>3732</Words>
  <Application>Microsoft Office PowerPoint</Application>
  <PresentationFormat>全屏显示(4:3)</PresentationFormat>
  <Paragraphs>483</Paragraphs>
  <Slides>47</Slides>
  <Notes>18</Notes>
  <HiddenSlides>0</HiddenSlides>
  <MMClips>0</MMClips>
  <ScaleCrop>false</ScaleCrop>
  <HeadingPairs>
    <vt:vector size="8" baseType="variant">
      <vt:variant>
        <vt:lpstr>已用的字体</vt:lpstr>
      </vt:variant>
      <vt:variant>
        <vt:i4>6</vt:i4>
      </vt:variant>
      <vt:variant>
        <vt:lpstr>主题</vt:lpstr>
      </vt:variant>
      <vt:variant>
        <vt:i4>1</vt:i4>
      </vt:variant>
      <vt:variant>
        <vt:lpstr>嵌入 OLE 服务器</vt:lpstr>
      </vt:variant>
      <vt:variant>
        <vt:i4>1</vt:i4>
      </vt:variant>
      <vt:variant>
        <vt:lpstr>幻灯片标题</vt:lpstr>
      </vt:variant>
      <vt:variant>
        <vt:i4>47</vt:i4>
      </vt:variant>
    </vt:vector>
  </HeadingPairs>
  <TitlesOfParts>
    <vt:vector size="55" baseType="lpstr">
      <vt:lpstr>宋体</vt:lpstr>
      <vt:lpstr>Arial</vt:lpstr>
      <vt:lpstr>Tahoma</vt:lpstr>
      <vt:lpstr>Times New Roman</vt:lpstr>
      <vt:lpstr>Verdana</vt:lpstr>
      <vt:lpstr>Wingdings</vt:lpstr>
      <vt:lpstr>Profile</vt:lpstr>
      <vt:lpstr>BMP 图像</vt:lpstr>
      <vt:lpstr>电子科技大学 网络与系统攻击技术课程</vt:lpstr>
      <vt:lpstr>课程主要内容体系</vt:lpstr>
      <vt:lpstr>内容</vt:lpstr>
      <vt:lpstr>网络信息搜集的必要性</vt:lpstr>
      <vt:lpstr>网络信息搜集的内容</vt:lpstr>
      <vt:lpstr>网络信息搜集的技术方法</vt:lpstr>
      <vt:lpstr>内容</vt:lpstr>
      <vt:lpstr>网络踩点－概要</vt:lpstr>
      <vt:lpstr>网络踩点针对的信息</vt:lpstr>
      <vt:lpstr>踩点能够获取的信息 – 案例</vt:lpstr>
      <vt:lpstr>网络踩点技术手段</vt:lpstr>
      <vt:lpstr>2022年5月uClibc漏洞</vt:lpstr>
      <vt:lpstr>2010年1月12日百度“被黑”事件</vt:lpstr>
      <vt:lpstr>DNS/IP基础设施</vt:lpstr>
      <vt:lpstr>DNS协议的域名解析过程</vt:lpstr>
      <vt:lpstr>DNS注册信息Whois查询</vt:lpstr>
      <vt:lpstr>Whois查询示例-baidu.com</vt:lpstr>
      <vt:lpstr>Baidu域名被劫持后的whois记录</vt:lpstr>
      <vt:lpstr>域名对应服务器信息跟踪</vt:lpstr>
      <vt:lpstr>国内网站备案机制</vt:lpstr>
      <vt:lpstr>DNS服务：从DNS到IP的映射</vt:lpstr>
      <vt:lpstr>nslookup和dig</vt:lpstr>
      <vt:lpstr>IP Whois查询</vt:lpstr>
      <vt:lpstr>Whois客户程序示例</vt:lpstr>
      <vt:lpstr>IP到域名的反查</vt:lpstr>
      <vt:lpstr>IP2Location－地理信息查询</vt:lpstr>
      <vt:lpstr>IP2Location示例</vt:lpstr>
      <vt:lpstr>Google Map &amp; Google Earth</vt:lpstr>
      <vt:lpstr>DNS与IP查询安全防范措施</vt:lpstr>
      <vt:lpstr>网络搜索</vt:lpstr>
      <vt:lpstr>Google Hacking示例</vt:lpstr>
      <vt:lpstr>如何用好Google-基本搜索技巧</vt:lpstr>
      <vt:lpstr>如何用好Google-高级搜索</vt:lpstr>
      <vt:lpstr>Google信息搜索实例 -找出特定域名下尽可能多网站</vt:lpstr>
      <vt:lpstr>Google信息搜索实例 -找出开放远程桌面Web连接的服务器</vt:lpstr>
      <vt:lpstr>Google信息搜索实例 -尝试找出学生身份证号和信用卡信息</vt:lpstr>
      <vt:lpstr>公共信息服务</vt:lpstr>
      <vt:lpstr>企业的“隐私”泄露</vt:lpstr>
      <vt:lpstr>社交网络挖掘</vt:lpstr>
      <vt:lpstr>“晒贴”泄露隐私信息</vt:lpstr>
      <vt:lpstr>当“自爆”隐私贴遭遇安全棒槌商家</vt:lpstr>
      <vt:lpstr>酿成的后果</vt:lpstr>
      <vt:lpstr>Web信息搜索与挖掘防范措施</vt:lpstr>
      <vt:lpstr>网络侦察</vt:lpstr>
      <vt:lpstr>Traceroute网络侦察示例</vt:lpstr>
      <vt:lpstr>图形化拓扑探测-VisualRoute</vt:lpstr>
      <vt:lpstr>网络侦察</vt:lpstr>
    </vt:vector>
  </TitlesOfParts>
  <Company>computer center</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zhugejianwei</dc:creator>
  <cp:lastModifiedBy>lagrange</cp:lastModifiedBy>
  <cp:revision>7044</cp:revision>
  <dcterms:created xsi:type="dcterms:W3CDTF">2005-06-29T02:16:32Z</dcterms:created>
  <dcterms:modified xsi:type="dcterms:W3CDTF">2022-09-02T10:16:38Z</dcterms:modified>
</cp:coreProperties>
</file>